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4"/>
  </p:sldMasterIdLst>
  <p:notesMasterIdLst>
    <p:notesMasterId r:id="rId18"/>
  </p:notesMasterIdLst>
  <p:handoutMasterIdLst>
    <p:handoutMasterId r:id="rId19"/>
  </p:handoutMasterIdLst>
  <p:sldIdLst>
    <p:sldId id="4193" r:id="rId5"/>
    <p:sldId id="346" r:id="rId6"/>
    <p:sldId id="4196" r:id="rId7"/>
    <p:sldId id="345" r:id="rId8"/>
    <p:sldId id="348" r:id="rId9"/>
    <p:sldId id="350" r:id="rId10"/>
    <p:sldId id="4194" r:id="rId11"/>
    <p:sldId id="4197" r:id="rId12"/>
    <p:sldId id="4195" r:id="rId13"/>
    <p:sldId id="4198" r:id="rId14"/>
    <p:sldId id="347" r:id="rId15"/>
    <p:sldId id="4192" r:id="rId16"/>
    <p:sldId id="42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3E02A8-776F-189F-00D4-D75B8B5C00EA}" name="Alison Paprica" initials="AP" userId="S::alison.paprica@researchpm.com::0767f270-7d17-4839-8659-ff61743d2e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son Paprica" initials="AP" lastIdx="4" clrIdx="0">
    <p:extLst>
      <p:ext uri="{19B8F6BF-5375-455C-9EA6-DF929625EA0E}">
        <p15:presenceInfo xmlns:p15="http://schemas.microsoft.com/office/powerpoint/2012/main" userId="Alison Paprica" providerId="None"/>
      </p:ext>
    </p:extLst>
  </p:cmAuthor>
  <p:cmAuthor id="2" name="Yada, Nicole" initials="YN" lastIdx="1" clrIdx="1">
    <p:extLst>
      <p:ext uri="{19B8F6BF-5375-455C-9EA6-DF929625EA0E}">
        <p15:presenceInfo xmlns:p15="http://schemas.microsoft.com/office/powerpoint/2012/main" userId="S::nyada@ices.on.ca::a17e6a41-b024-443b-b34f-67c128fd27ae" providerId="AD"/>
      </p:ext>
    </p:extLst>
  </p:cmAuthor>
  <p:cmAuthor id="3" name="Mary Leong" initials="ML" lastIdx="1" clrIdx="2">
    <p:extLst>
      <p:ext uri="{19B8F6BF-5375-455C-9EA6-DF929625EA0E}">
        <p15:presenceInfo xmlns:p15="http://schemas.microsoft.com/office/powerpoint/2012/main" userId="S-1-5-21-2030366490-2746461897-3006921115-10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78"/>
    <a:srgbClr val="001E43"/>
    <a:srgbClr val="006A79"/>
    <a:srgbClr val="F2F7F8"/>
    <a:srgbClr val="0D7280"/>
    <a:srgbClr val="E6E6E6"/>
    <a:srgbClr val="29776F"/>
    <a:srgbClr val="7AC143"/>
    <a:srgbClr val="004785"/>
    <a:srgbClr val="006D3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67958-223D-4B78-A689-2BCD51B8F082}" v="1" dt="2022-11-30T15:39:08.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9681" autoAdjust="0"/>
  </p:normalViewPr>
  <p:slideViewPr>
    <p:cSldViewPr snapToGrid="0">
      <p:cViewPr varScale="1">
        <p:scale>
          <a:sx n="93" d="100"/>
          <a:sy n="93" d="100"/>
        </p:scale>
        <p:origin x="1166"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0" d="100"/>
          <a:sy n="50" d="100"/>
        </p:scale>
        <p:origin x="2710" y="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Paprica" userId="0767f270-7d17-4839-8659-ff61743d2ee6" providerId="ADAL" clId="{0E567958-223D-4B78-A689-2BCD51B8F082}"/>
    <pc:docChg chg="custSel modSld">
      <pc:chgData name="Alison Paprica" userId="0767f270-7d17-4839-8659-ff61743d2ee6" providerId="ADAL" clId="{0E567958-223D-4B78-A689-2BCD51B8F082}" dt="2022-11-30T15:40:42.983" v="351" actId="1076"/>
      <pc:docMkLst>
        <pc:docMk/>
      </pc:docMkLst>
      <pc:sldChg chg="modSp mod">
        <pc:chgData name="Alison Paprica" userId="0767f270-7d17-4839-8659-ff61743d2ee6" providerId="ADAL" clId="{0E567958-223D-4B78-A689-2BCD51B8F082}" dt="2022-11-30T15:38:55.983" v="8" actId="403"/>
        <pc:sldMkLst>
          <pc:docMk/>
          <pc:sldMk cId="1998475290" sldId="348"/>
        </pc:sldMkLst>
        <pc:spChg chg="mod">
          <ac:chgData name="Alison Paprica" userId="0767f270-7d17-4839-8659-ff61743d2ee6" providerId="ADAL" clId="{0E567958-223D-4B78-A689-2BCD51B8F082}" dt="2022-11-30T15:38:55.983" v="8" actId="403"/>
          <ac:spMkLst>
            <pc:docMk/>
            <pc:sldMk cId="1998475290" sldId="348"/>
            <ac:spMk id="4" creationId="{2C4A4AFD-7BFA-DFAE-F349-E4731DA2EBC4}"/>
          </ac:spMkLst>
        </pc:spChg>
      </pc:sldChg>
      <pc:sldChg chg="addSp modSp mod">
        <pc:chgData name="Alison Paprica" userId="0767f270-7d17-4839-8659-ff61743d2ee6" providerId="ADAL" clId="{0E567958-223D-4B78-A689-2BCD51B8F082}" dt="2022-11-30T15:40:42.983" v="351" actId="1076"/>
        <pc:sldMkLst>
          <pc:docMk/>
          <pc:sldMk cId="1329469191" sldId="4192"/>
        </pc:sldMkLst>
        <pc:spChg chg="add mod">
          <ac:chgData name="Alison Paprica" userId="0767f270-7d17-4839-8659-ff61743d2ee6" providerId="ADAL" clId="{0E567958-223D-4B78-A689-2BCD51B8F082}" dt="2022-11-30T15:40:42.983" v="351" actId="1076"/>
          <ac:spMkLst>
            <pc:docMk/>
            <pc:sldMk cId="1329469191" sldId="4192"/>
            <ac:spMk id="2" creationId="{E897FDEF-CE23-2977-3232-2EA7A7E9594E}"/>
          </ac:spMkLst>
        </pc:spChg>
      </pc:sldChg>
      <pc:sldChg chg="modSp mod">
        <pc:chgData name="Alison Paprica" userId="0767f270-7d17-4839-8659-ff61743d2ee6" providerId="ADAL" clId="{0E567958-223D-4B78-A689-2BCD51B8F082}" dt="2022-11-30T15:36:44.984" v="3" actId="27636"/>
        <pc:sldMkLst>
          <pc:docMk/>
          <pc:sldMk cId="1193357080" sldId="4193"/>
        </pc:sldMkLst>
        <pc:spChg chg="mod">
          <ac:chgData name="Alison Paprica" userId="0767f270-7d17-4839-8659-ff61743d2ee6" providerId="ADAL" clId="{0E567958-223D-4B78-A689-2BCD51B8F082}" dt="2022-11-30T15:36:44.984" v="3" actId="27636"/>
          <ac:spMkLst>
            <pc:docMk/>
            <pc:sldMk cId="1193357080" sldId="4193"/>
            <ac:spMk id="3" creationId="{D2EF56F4-7E8E-8761-19FC-8EA47433C3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08693-6C57-43ED-B644-8322CAEB7820}" type="datetimeFigureOut">
              <a:rPr lang="en-US" smtClean="0"/>
              <a:t>12/12/2022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3D6CD5-CEC5-447D-A9B3-568730D27E8C}" type="slidenum">
              <a:rPr lang="en-US" smtClean="0"/>
              <a:t>‹#›</a:t>
            </a:fld>
            <a:endParaRPr lang="en-US"/>
          </a:p>
        </p:txBody>
      </p:sp>
    </p:spTree>
    <p:extLst>
      <p:ext uri="{BB962C8B-B14F-4D97-AF65-F5344CB8AC3E}">
        <p14:creationId xmlns:p14="http://schemas.microsoft.com/office/powerpoint/2010/main" val="292179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9B364-A549-42D8-B837-F2FB3C5A415E}"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65D-2E10-407A-955F-5774286B5693}" type="slidenum">
              <a:rPr lang="en-US" smtClean="0"/>
              <a:t>‹#›</a:t>
            </a:fld>
            <a:endParaRPr lang="en-US"/>
          </a:p>
        </p:txBody>
      </p:sp>
    </p:spTree>
    <p:extLst>
      <p:ext uri="{BB962C8B-B14F-4D97-AF65-F5344CB8AC3E}">
        <p14:creationId xmlns:p14="http://schemas.microsoft.com/office/powerpoint/2010/main" val="153732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5C70B-76FF-CA40-AE13-53E15A025BB6}" type="slidenum">
              <a:rPr lang="en-US" smtClean="0"/>
              <a:t>5</a:t>
            </a:fld>
            <a:endParaRPr lang="en-US"/>
          </a:p>
        </p:txBody>
      </p:sp>
    </p:spTree>
    <p:extLst>
      <p:ext uri="{BB962C8B-B14F-4D97-AF65-F5344CB8AC3E}">
        <p14:creationId xmlns:p14="http://schemas.microsoft.com/office/powerpoint/2010/main" val="188358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5C70B-76FF-CA40-AE13-53E15A025BB6}" type="slidenum">
              <a:rPr lang="en-US" smtClean="0"/>
              <a:t>6</a:t>
            </a:fld>
            <a:endParaRPr lang="en-US"/>
          </a:p>
        </p:txBody>
      </p:sp>
    </p:spTree>
    <p:extLst>
      <p:ext uri="{BB962C8B-B14F-4D97-AF65-F5344CB8AC3E}">
        <p14:creationId xmlns:p14="http://schemas.microsoft.com/office/powerpoint/2010/main" val="91963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926865D-2E10-407A-955F-5774286B5693}" type="slidenum">
              <a:rPr lang="en-US" smtClean="0"/>
              <a:t>12</a:t>
            </a:fld>
            <a:endParaRPr lang="en-US"/>
          </a:p>
        </p:txBody>
      </p:sp>
    </p:spTree>
    <p:extLst>
      <p:ext uri="{BB962C8B-B14F-4D97-AF65-F5344CB8AC3E}">
        <p14:creationId xmlns:p14="http://schemas.microsoft.com/office/powerpoint/2010/main" val="82673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tiff"/><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6350" y="2079505"/>
            <a:ext cx="9144000" cy="2290882"/>
          </a:xfrm>
        </p:spPr>
        <p:txBody>
          <a:bodyPr anchor="b">
            <a:normAutofit/>
          </a:bodyPr>
          <a:lstStyle>
            <a:lvl1pPr algn="l">
              <a:defRPr sz="5400" b="1">
                <a:solidFill>
                  <a:srgbClr val="001E43"/>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76350" y="4511795"/>
            <a:ext cx="9144000" cy="1022230"/>
          </a:xfrm>
        </p:spPr>
        <p:txBody>
          <a:bodyPr/>
          <a:lstStyle>
            <a:lvl1pPr marL="0" indent="0" algn="l">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Health Data Research Network Canada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1229" y="1062508"/>
            <a:ext cx="4874771" cy="875589"/>
          </a:xfrm>
          <a:prstGeom prst="rect">
            <a:avLst/>
          </a:prstGeom>
        </p:spPr>
      </p:pic>
    </p:spTree>
    <p:extLst>
      <p:ext uri="{BB962C8B-B14F-4D97-AF65-F5344CB8AC3E}">
        <p14:creationId xmlns:p14="http://schemas.microsoft.com/office/powerpoint/2010/main" val="55061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162B139-E3CC-4B58-B78C-6D3A72812C37}" type="slidenum">
              <a:rPr lang="en-US" smtClean="0"/>
              <a:t>‹#›</a:t>
            </a:fld>
            <a:endParaRPr lang="en-US"/>
          </a:p>
        </p:txBody>
      </p:sp>
      <p:pic>
        <p:nvPicPr>
          <p:cNvPr id="8" name="Picture 7">
            <a:extLst>
              <a:ext uri="{FF2B5EF4-FFF2-40B4-BE49-F238E27FC236}">
                <a16:creationId xmlns:a16="http://schemas.microsoft.com/office/drawing/2014/main" id="{49E56D7D-346A-4569-909C-6955EFCC7EDF}"/>
              </a:ext>
              <a:ext uri="{C183D7F6-B498-43B3-948B-1728B52AA6E4}">
                <adec:decorative xmlns=""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1051166"/>
            <a:ext cx="2901950" cy="2475465"/>
          </a:xfrm>
          <a:prstGeom prst="rect">
            <a:avLst/>
          </a:prstGeom>
        </p:spPr>
      </p:pic>
      <p:sp>
        <p:nvSpPr>
          <p:cNvPr id="9" name="Title 1">
            <a:extLst>
              <a:ext uri="{FF2B5EF4-FFF2-40B4-BE49-F238E27FC236}">
                <a16:creationId xmlns:a16="http://schemas.microsoft.com/office/drawing/2014/main" id="{CE2391A2-789A-44F2-82C1-5504540E2992}"/>
              </a:ext>
            </a:extLst>
          </p:cNvPr>
          <p:cNvSpPr>
            <a:spLocks noGrp="1"/>
          </p:cNvSpPr>
          <p:nvPr>
            <p:ph type="title"/>
          </p:nvPr>
        </p:nvSpPr>
        <p:spPr>
          <a:xfrm>
            <a:off x="831850" y="3659981"/>
            <a:ext cx="10515600" cy="902494"/>
          </a:xfrm>
        </p:spPr>
        <p:txBody>
          <a:bodyPr anchor="b">
            <a:normAutofit/>
          </a:bodyPr>
          <a:lstStyle>
            <a:lvl1pPr>
              <a:defRPr sz="4400" b="0">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3181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9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09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266287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9396F8-945B-4C4B-BCC9-69AE4BFAB23C}"/>
              </a:ext>
            </a:extLst>
          </p:cNvPr>
          <p:cNvSpPr/>
          <p:nvPr userDrawn="1"/>
        </p:nvSpPr>
        <p:spPr>
          <a:xfrm>
            <a:off x="6057900" y="0"/>
            <a:ext cx="6134100" cy="6858000"/>
          </a:xfrm>
          <a:prstGeom prst="rect">
            <a:avLst/>
          </a:prstGeom>
          <a:solidFill>
            <a:srgbClr val="00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38200" y="365125"/>
            <a:ext cx="4676775" cy="2112963"/>
          </a:xfrm>
        </p:spPr>
        <p:txBody>
          <a:bodyPr anchor="ctr"/>
          <a:lstStyle/>
          <a:p>
            <a:r>
              <a:rPr lang="en-US"/>
              <a:t>Click to edit Master title style</a:t>
            </a:r>
          </a:p>
        </p:txBody>
      </p:sp>
      <p:sp>
        <p:nvSpPr>
          <p:cNvPr id="3" name="Content Placeholder 2"/>
          <p:cNvSpPr>
            <a:spLocks noGrp="1"/>
          </p:cNvSpPr>
          <p:nvPr>
            <p:ph sz="half" idx="1"/>
          </p:nvPr>
        </p:nvSpPr>
        <p:spPr>
          <a:xfrm>
            <a:off x="838200" y="2657475"/>
            <a:ext cx="4676775" cy="351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02966" y="2657475"/>
            <a:ext cx="4350834" cy="3519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10650" y="6328793"/>
            <a:ext cx="2743200" cy="365125"/>
          </a:xfrm>
        </p:spPr>
        <p:txBody>
          <a:bodyPr/>
          <a:lstStyle/>
          <a:p>
            <a:fld id="{B162B139-E3CC-4B58-B78C-6D3A72812C37}" type="slidenum">
              <a:rPr lang="en-US" smtClean="0"/>
              <a:t>‹#›</a:t>
            </a:fld>
            <a:endParaRPr lang="en-US"/>
          </a:p>
        </p:txBody>
      </p:sp>
      <p:pic>
        <p:nvPicPr>
          <p:cNvPr id="11" name="Picture 10">
            <a:extLst>
              <a:ext uri="{FF2B5EF4-FFF2-40B4-BE49-F238E27FC236}">
                <a16:creationId xmlns:a16="http://schemas.microsoft.com/office/drawing/2014/main" id="{92A4F0AC-9C3C-45B5-A899-FC040938EF4E}"/>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0899" y="365125"/>
            <a:ext cx="2411351" cy="2056967"/>
          </a:xfrm>
          <a:prstGeom prst="rect">
            <a:avLst/>
          </a:prstGeom>
        </p:spPr>
      </p:pic>
    </p:spTree>
    <p:extLst>
      <p:ext uri="{BB962C8B-B14F-4D97-AF65-F5344CB8AC3E}">
        <p14:creationId xmlns:p14="http://schemas.microsoft.com/office/powerpoint/2010/main" val="297641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9396F8-945B-4C4B-BCC9-69AE4BFAB23C}"/>
              </a:ext>
            </a:extLst>
          </p:cNvPr>
          <p:cNvSpPr/>
          <p:nvPr userDrawn="1"/>
        </p:nvSpPr>
        <p:spPr>
          <a:xfrm>
            <a:off x="0" y="0"/>
            <a:ext cx="6134100" cy="6858000"/>
          </a:xfrm>
          <a:prstGeom prst="rect">
            <a:avLst/>
          </a:prstGeom>
          <a:solidFill>
            <a:srgbClr val="00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7" name="Slide Number Placeholder 6"/>
          <p:cNvSpPr>
            <a:spLocks noGrp="1"/>
          </p:cNvSpPr>
          <p:nvPr>
            <p:ph type="sldNum" sz="quarter" idx="12"/>
          </p:nvPr>
        </p:nvSpPr>
        <p:spPr>
          <a:xfrm>
            <a:off x="9010650" y="6328793"/>
            <a:ext cx="2743200" cy="365125"/>
          </a:xfrm>
        </p:spPr>
        <p:txBody>
          <a:bodyPr/>
          <a:lstStyle>
            <a:lvl1pPr>
              <a:defRPr>
                <a:solidFill>
                  <a:srgbClr val="001E43"/>
                </a:solidFill>
              </a:defRPr>
            </a:lvl1pPr>
          </a:lstStyle>
          <a:p>
            <a:fld id="{B162B139-E3CC-4B58-B78C-6D3A72812C37}" type="slidenum">
              <a:rPr lang="en-US" smtClean="0"/>
              <a:pPr/>
              <a:t>‹#›</a:t>
            </a:fld>
            <a:endParaRPr lang="en-US"/>
          </a:p>
        </p:txBody>
      </p:sp>
      <p:sp>
        <p:nvSpPr>
          <p:cNvPr id="8" name="Title 1">
            <a:extLst>
              <a:ext uri="{FF2B5EF4-FFF2-40B4-BE49-F238E27FC236}">
                <a16:creationId xmlns:a16="http://schemas.microsoft.com/office/drawing/2014/main" id="{8531CF14-00E2-4D33-BC3A-C759EC3A7A0C}"/>
              </a:ext>
            </a:extLst>
          </p:cNvPr>
          <p:cNvSpPr>
            <a:spLocks noGrp="1"/>
          </p:cNvSpPr>
          <p:nvPr>
            <p:ph type="title"/>
          </p:nvPr>
        </p:nvSpPr>
        <p:spPr>
          <a:xfrm>
            <a:off x="774700" y="1597025"/>
            <a:ext cx="4676775" cy="1711325"/>
          </a:xfrm>
        </p:spPr>
        <p:txBody>
          <a:bodyPr anchor="ctr">
            <a:normAutofit/>
          </a:bodyPr>
          <a:lstStyle>
            <a:lvl1pPr algn="ctr">
              <a:defRPr sz="3200" b="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7FADC4-C005-466E-845C-F88284E37950}"/>
              </a:ext>
            </a:extLst>
          </p:cNvPr>
          <p:cNvSpPr>
            <a:spLocks noGrp="1"/>
          </p:cNvSpPr>
          <p:nvPr>
            <p:ph type="body" sz="quarter" idx="13" hasCustomPrompt="1"/>
          </p:nvPr>
        </p:nvSpPr>
        <p:spPr>
          <a:xfrm>
            <a:off x="774700" y="603250"/>
            <a:ext cx="4676775" cy="641350"/>
          </a:xfrm>
        </p:spPr>
        <p:txBody>
          <a:bodyPr anchor="b">
            <a:normAutofit/>
          </a:bodyPr>
          <a:lstStyle>
            <a:lvl1pPr marL="0" indent="0" algn="ctr">
              <a:buNone/>
              <a:defRPr sz="2400">
                <a:solidFill>
                  <a:schemeClr val="bg1"/>
                </a:solidFill>
                <a:latin typeface="+mn-lt"/>
              </a:defRPr>
            </a:lvl1pPr>
          </a:lstStyle>
          <a:p>
            <a:pPr lvl="0"/>
            <a:r>
              <a:rPr lang="en-US" dirty="0"/>
              <a:t>SUBTITLE</a:t>
            </a:r>
            <a:endParaRPr lang="en-CA" dirty="0"/>
          </a:p>
        </p:txBody>
      </p:sp>
      <p:sp>
        <p:nvSpPr>
          <p:cNvPr id="12" name="Text Placeholder 11">
            <a:extLst>
              <a:ext uri="{FF2B5EF4-FFF2-40B4-BE49-F238E27FC236}">
                <a16:creationId xmlns:a16="http://schemas.microsoft.com/office/drawing/2014/main" id="{46E1C0E2-8C2E-4D31-B5EE-026F30E1E384}"/>
              </a:ext>
            </a:extLst>
          </p:cNvPr>
          <p:cNvSpPr>
            <a:spLocks noGrp="1"/>
          </p:cNvSpPr>
          <p:nvPr>
            <p:ph type="body" sz="quarter" idx="15" hasCustomPrompt="1"/>
          </p:nvPr>
        </p:nvSpPr>
        <p:spPr>
          <a:xfrm>
            <a:off x="6591300" y="603250"/>
            <a:ext cx="5181600" cy="1073150"/>
          </a:xfrm>
        </p:spPr>
        <p:txBody>
          <a:bodyPr anchor="ctr">
            <a:noAutofit/>
          </a:bodyPr>
          <a:lstStyle>
            <a:lvl1pPr marL="0" indent="0">
              <a:buNone/>
              <a:defRPr sz="3600" b="1">
                <a:solidFill>
                  <a:srgbClr val="001E43"/>
                </a:solidFill>
                <a:latin typeface="+mn-lt"/>
              </a:defRPr>
            </a:lvl1pPr>
          </a:lstStyle>
          <a:p>
            <a:pPr lvl="0"/>
            <a:r>
              <a:rPr lang="en-US" dirty="0"/>
              <a:t>Click to edit Master text styles:</a:t>
            </a:r>
            <a:endParaRPr lang="en-CA" dirty="0"/>
          </a:p>
        </p:txBody>
      </p:sp>
      <p:sp>
        <p:nvSpPr>
          <p:cNvPr id="13" name="Content Placeholder 3">
            <a:extLst>
              <a:ext uri="{FF2B5EF4-FFF2-40B4-BE49-F238E27FC236}">
                <a16:creationId xmlns:a16="http://schemas.microsoft.com/office/drawing/2014/main" id="{C61AB301-11F1-4B10-8D24-E3B4EDCC5BAB}"/>
              </a:ext>
            </a:extLst>
          </p:cNvPr>
          <p:cNvSpPr>
            <a:spLocks noGrp="1"/>
          </p:cNvSpPr>
          <p:nvPr>
            <p:ph sz="half" idx="2"/>
          </p:nvPr>
        </p:nvSpPr>
        <p:spPr>
          <a:xfrm>
            <a:off x="6591300" y="1885949"/>
            <a:ext cx="5181600" cy="42910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B44864AD-DEA7-4C79-A156-934D661EF0EB}"/>
              </a:ext>
            </a:extLst>
          </p:cNvPr>
          <p:cNvSpPr>
            <a:spLocks noGrp="1"/>
          </p:cNvSpPr>
          <p:nvPr>
            <p:ph type="pic" sz="quarter" idx="16"/>
          </p:nvPr>
        </p:nvSpPr>
        <p:spPr>
          <a:xfrm>
            <a:off x="774700" y="3429000"/>
            <a:ext cx="4676775" cy="2747963"/>
          </a:xfrm>
        </p:spPr>
        <p:txBody>
          <a:bodyPr/>
          <a:lstStyle>
            <a:lvl1pPr>
              <a:defRPr>
                <a:solidFill>
                  <a:schemeClr val="bg1"/>
                </a:solidFill>
              </a:defRPr>
            </a:lvl1pPr>
          </a:lstStyle>
          <a:p>
            <a:r>
              <a:rPr lang="en-US"/>
              <a:t>Click icon to add picture</a:t>
            </a:r>
            <a:endParaRPr lang="en-CA"/>
          </a:p>
        </p:txBody>
      </p:sp>
    </p:spTree>
    <p:extLst>
      <p:ext uri="{BB962C8B-B14F-4D97-AF65-F5344CB8AC3E}">
        <p14:creationId xmlns:p14="http://schemas.microsoft.com/office/powerpoint/2010/main" val="319976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9396F8-945B-4C4B-BCC9-69AE4BFAB23C}"/>
              </a:ext>
            </a:extLst>
          </p:cNvPr>
          <p:cNvSpPr/>
          <p:nvPr userDrawn="1"/>
        </p:nvSpPr>
        <p:spPr>
          <a:xfrm>
            <a:off x="0" y="0"/>
            <a:ext cx="6134100" cy="6858000"/>
          </a:xfrm>
          <a:prstGeom prst="rect">
            <a:avLst/>
          </a:prstGeom>
          <a:solidFill>
            <a:srgbClr val="006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7" name="Slide Number Placeholder 6"/>
          <p:cNvSpPr>
            <a:spLocks noGrp="1"/>
          </p:cNvSpPr>
          <p:nvPr>
            <p:ph type="sldNum" sz="quarter" idx="12"/>
          </p:nvPr>
        </p:nvSpPr>
        <p:spPr>
          <a:xfrm>
            <a:off x="9010650" y="6328793"/>
            <a:ext cx="2743200" cy="365125"/>
          </a:xfrm>
        </p:spPr>
        <p:txBody>
          <a:bodyPr/>
          <a:lstStyle>
            <a:lvl1pPr>
              <a:defRPr>
                <a:solidFill>
                  <a:srgbClr val="001E43"/>
                </a:solidFill>
              </a:defRPr>
            </a:lvl1pPr>
          </a:lstStyle>
          <a:p>
            <a:fld id="{B162B139-E3CC-4B58-B78C-6D3A72812C37}" type="slidenum">
              <a:rPr lang="en-US" smtClean="0"/>
              <a:pPr/>
              <a:t>‹#›</a:t>
            </a:fld>
            <a:endParaRPr lang="en-US"/>
          </a:p>
        </p:txBody>
      </p:sp>
      <p:sp>
        <p:nvSpPr>
          <p:cNvPr id="10" name="Text Placeholder 2">
            <a:extLst>
              <a:ext uri="{FF2B5EF4-FFF2-40B4-BE49-F238E27FC236}">
                <a16:creationId xmlns:a16="http://schemas.microsoft.com/office/drawing/2014/main" id="{777D9E54-202B-4B62-B19A-C3271743C388}"/>
              </a:ext>
            </a:extLst>
          </p:cNvPr>
          <p:cNvSpPr>
            <a:spLocks noGrp="1"/>
          </p:cNvSpPr>
          <p:nvPr>
            <p:ph type="body" sz="quarter" idx="13" hasCustomPrompt="1"/>
          </p:nvPr>
        </p:nvSpPr>
        <p:spPr>
          <a:xfrm>
            <a:off x="774700" y="603250"/>
            <a:ext cx="4676775" cy="641350"/>
          </a:xfrm>
        </p:spPr>
        <p:txBody>
          <a:bodyPr anchor="b">
            <a:normAutofit/>
          </a:bodyPr>
          <a:lstStyle>
            <a:lvl1pPr marL="0" indent="0" algn="ctr">
              <a:buNone/>
              <a:defRPr sz="2400">
                <a:solidFill>
                  <a:schemeClr val="bg1"/>
                </a:solidFill>
                <a:latin typeface="+mn-lt"/>
              </a:defRPr>
            </a:lvl1pPr>
          </a:lstStyle>
          <a:p>
            <a:pPr lvl="0"/>
            <a:r>
              <a:rPr lang="en-US" dirty="0"/>
              <a:t>SUBTITLE</a:t>
            </a:r>
            <a:endParaRPr lang="en-CA" dirty="0"/>
          </a:p>
        </p:txBody>
      </p:sp>
      <p:sp>
        <p:nvSpPr>
          <p:cNvPr id="11" name="Title 1">
            <a:extLst>
              <a:ext uri="{FF2B5EF4-FFF2-40B4-BE49-F238E27FC236}">
                <a16:creationId xmlns:a16="http://schemas.microsoft.com/office/drawing/2014/main" id="{F7D2CF6F-683E-4DCE-A31F-21961C1E92C1}"/>
              </a:ext>
            </a:extLst>
          </p:cNvPr>
          <p:cNvSpPr>
            <a:spLocks noGrp="1"/>
          </p:cNvSpPr>
          <p:nvPr>
            <p:ph type="title"/>
          </p:nvPr>
        </p:nvSpPr>
        <p:spPr>
          <a:xfrm>
            <a:off x="774700" y="1597025"/>
            <a:ext cx="4676775" cy="1711325"/>
          </a:xfrm>
        </p:spPr>
        <p:txBody>
          <a:bodyPr anchor="ctr">
            <a:normAutofit/>
          </a:bodyPr>
          <a:lstStyle>
            <a:lvl1pPr algn="ctr">
              <a:defRPr sz="3200" b="0">
                <a:solidFill>
                  <a:schemeClr val="bg1"/>
                </a:solidFill>
              </a:defRPr>
            </a:lvl1pPr>
          </a:lstStyle>
          <a:p>
            <a:r>
              <a:rPr lang="en-US"/>
              <a:t>Click to edit Master title style</a:t>
            </a:r>
            <a:endParaRPr lang="en-US" dirty="0"/>
          </a:p>
        </p:txBody>
      </p:sp>
      <p:sp>
        <p:nvSpPr>
          <p:cNvPr id="14" name="Text Placeholder 11">
            <a:extLst>
              <a:ext uri="{FF2B5EF4-FFF2-40B4-BE49-F238E27FC236}">
                <a16:creationId xmlns:a16="http://schemas.microsoft.com/office/drawing/2014/main" id="{2FEF8347-0AF6-4BEC-9300-611F615CAFB0}"/>
              </a:ext>
            </a:extLst>
          </p:cNvPr>
          <p:cNvSpPr>
            <a:spLocks noGrp="1"/>
          </p:cNvSpPr>
          <p:nvPr>
            <p:ph type="body" sz="quarter" idx="15" hasCustomPrompt="1"/>
          </p:nvPr>
        </p:nvSpPr>
        <p:spPr>
          <a:xfrm>
            <a:off x="6591300" y="603250"/>
            <a:ext cx="5181600" cy="1073150"/>
          </a:xfrm>
        </p:spPr>
        <p:txBody>
          <a:bodyPr anchor="ctr">
            <a:noAutofit/>
          </a:bodyPr>
          <a:lstStyle>
            <a:lvl1pPr marL="0" indent="0">
              <a:buNone/>
              <a:defRPr sz="3600" b="1">
                <a:solidFill>
                  <a:srgbClr val="006C78"/>
                </a:solidFill>
                <a:latin typeface="+mn-lt"/>
              </a:defRPr>
            </a:lvl1pPr>
          </a:lstStyle>
          <a:p>
            <a:pPr lvl="0"/>
            <a:r>
              <a:rPr lang="en-US" dirty="0"/>
              <a:t>Click to edit Master text styles:</a:t>
            </a:r>
            <a:endParaRPr lang="en-CA" dirty="0"/>
          </a:p>
        </p:txBody>
      </p:sp>
      <p:sp>
        <p:nvSpPr>
          <p:cNvPr id="15" name="Content Placeholder 3">
            <a:extLst>
              <a:ext uri="{FF2B5EF4-FFF2-40B4-BE49-F238E27FC236}">
                <a16:creationId xmlns:a16="http://schemas.microsoft.com/office/drawing/2014/main" id="{EB9F5AFA-B380-49CA-AD85-E32C7961A08C}"/>
              </a:ext>
            </a:extLst>
          </p:cNvPr>
          <p:cNvSpPr>
            <a:spLocks noGrp="1"/>
          </p:cNvSpPr>
          <p:nvPr>
            <p:ph sz="half" idx="2"/>
          </p:nvPr>
        </p:nvSpPr>
        <p:spPr>
          <a:xfrm>
            <a:off x="6591300" y="1885949"/>
            <a:ext cx="5181600" cy="42910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51F06553-C27A-4084-BB35-47EC5F053227}"/>
              </a:ext>
            </a:extLst>
          </p:cNvPr>
          <p:cNvSpPr>
            <a:spLocks noGrp="1"/>
          </p:cNvSpPr>
          <p:nvPr>
            <p:ph type="pic" sz="quarter" idx="16"/>
          </p:nvPr>
        </p:nvSpPr>
        <p:spPr>
          <a:xfrm>
            <a:off x="774700" y="3429000"/>
            <a:ext cx="4676775" cy="2747963"/>
          </a:xfrm>
        </p:spPr>
        <p:txBody>
          <a:bodyPr/>
          <a:lstStyle>
            <a:lvl1pPr>
              <a:defRPr>
                <a:solidFill>
                  <a:schemeClr val="bg1"/>
                </a:solidFill>
              </a:defRPr>
            </a:lvl1pPr>
          </a:lstStyle>
          <a:p>
            <a:r>
              <a:rPr lang="en-US"/>
              <a:t>Click icon to add picture</a:t>
            </a:r>
            <a:endParaRPr lang="en-CA"/>
          </a:p>
        </p:txBody>
      </p:sp>
    </p:spTree>
    <p:extLst>
      <p:ext uri="{BB962C8B-B14F-4D97-AF65-F5344CB8AC3E}">
        <p14:creationId xmlns:p14="http://schemas.microsoft.com/office/powerpoint/2010/main" val="13839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Two Content">
    <p:bg>
      <p:bgPr>
        <a:blipFill dpi="0" rotWithShape="1">
          <a:blip r:embed="rId2"/>
          <a:srcRect/>
          <a:stretch>
            <a:fillRect l="-12000" r="-12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AD2E97-521D-4C2A-A975-C5CA91F42493}"/>
              </a:ext>
            </a:extLst>
          </p:cNvPr>
          <p:cNvSpPr/>
          <p:nvPr userDrawn="1"/>
        </p:nvSpPr>
        <p:spPr>
          <a:xfrm>
            <a:off x="0" y="0"/>
            <a:ext cx="70079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09576" y="681037"/>
            <a:ext cx="6134100" cy="1611313"/>
          </a:xfrm>
        </p:spPr>
        <p:txBody>
          <a:bodyPr/>
          <a:lstStyle>
            <a:lvl1pPr>
              <a:defRPr>
                <a:solidFill>
                  <a:srgbClr val="001E4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09576" y="2657475"/>
            <a:ext cx="6134100" cy="351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10650" y="6328793"/>
            <a:ext cx="2743200" cy="365125"/>
          </a:xfrm>
        </p:spPr>
        <p:txBody>
          <a:bodyPr/>
          <a:lstStyle/>
          <a:p>
            <a:fld id="{B162B139-E3CC-4B58-B78C-6D3A72812C37}" type="slidenum">
              <a:rPr lang="en-US" smtClean="0"/>
              <a:t>‹#›</a:t>
            </a:fld>
            <a:endParaRPr lang="en-US"/>
          </a:p>
        </p:txBody>
      </p:sp>
      <p:pic>
        <p:nvPicPr>
          <p:cNvPr id="9" name="Picture 8">
            <a:extLst>
              <a:ext uri="{FF2B5EF4-FFF2-40B4-BE49-F238E27FC236}">
                <a16:creationId xmlns:a16="http://schemas.microsoft.com/office/drawing/2014/main" id="{79E66063-9E91-42E7-A6B2-D5CF1017248C}"/>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98464" y="1447847"/>
            <a:ext cx="4024570" cy="3433099"/>
          </a:xfrm>
          <a:prstGeom prst="rect">
            <a:avLst/>
          </a:prstGeom>
        </p:spPr>
      </p:pic>
    </p:spTree>
    <p:extLst>
      <p:ext uri="{BB962C8B-B14F-4D97-AF65-F5344CB8AC3E}">
        <p14:creationId xmlns:p14="http://schemas.microsoft.com/office/powerpoint/2010/main" val="7009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76775" cy="2112963"/>
          </a:xfrm>
        </p:spPr>
        <p:txBody>
          <a:bodyPr/>
          <a:lstStyle/>
          <a:p>
            <a:r>
              <a:rPr lang="en-US"/>
              <a:t>Click to edit Master title style</a:t>
            </a:r>
          </a:p>
        </p:txBody>
      </p:sp>
      <p:sp>
        <p:nvSpPr>
          <p:cNvPr id="3" name="Content Placeholder 2"/>
          <p:cNvSpPr>
            <a:spLocks noGrp="1"/>
          </p:cNvSpPr>
          <p:nvPr>
            <p:ph sz="half" idx="1"/>
          </p:nvPr>
        </p:nvSpPr>
        <p:spPr>
          <a:xfrm>
            <a:off x="838200" y="2657475"/>
            <a:ext cx="4676775" cy="351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1300" y="365125"/>
            <a:ext cx="5181600" cy="5811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10650" y="6328793"/>
            <a:ext cx="2743200" cy="365125"/>
          </a:xfrm>
        </p:spPr>
        <p:txBody>
          <a:bodyPr/>
          <a:lstStyle>
            <a:lvl1pPr>
              <a:defRPr>
                <a:solidFill>
                  <a:srgbClr val="001E43"/>
                </a:solidFill>
              </a:defRPr>
            </a:lvl1pPr>
          </a:lstStyle>
          <a:p>
            <a:fld id="{B162B139-E3CC-4B58-B78C-6D3A72812C37}" type="slidenum">
              <a:rPr lang="en-US" smtClean="0"/>
              <a:pPr/>
              <a:t>‹#›</a:t>
            </a:fld>
            <a:endParaRPr lang="en-US"/>
          </a:p>
        </p:txBody>
      </p:sp>
    </p:spTree>
    <p:extLst>
      <p:ext uri="{BB962C8B-B14F-4D97-AF65-F5344CB8AC3E}">
        <p14:creationId xmlns:p14="http://schemas.microsoft.com/office/powerpoint/2010/main" val="2055440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8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8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177753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144120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6190" y="2401658"/>
            <a:ext cx="5595480" cy="1325563"/>
          </a:xfrm>
        </p:spPr>
        <p:txBody>
          <a:bodyPr/>
          <a:lstStyle>
            <a:lvl1pPr algn="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B162B139-E3CC-4B58-B78C-6D3A72812C37}" type="slidenum">
              <a:rPr lang="en-US" smtClean="0"/>
              <a:t>‹#›</a:t>
            </a:fld>
            <a:endParaRPr lang="en-US"/>
          </a:p>
        </p:txBody>
      </p:sp>
      <p:sp>
        <p:nvSpPr>
          <p:cNvPr id="6" name="Content Placeholder 5">
            <a:extLst>
              <a:ext uri="{FF2B5EF4-FFF2-40B4-BE49-F238E27FC236}">
                <a16:creationId xmlns:a16="http://schemas.microsoft.com/office/drawing/2014/main" id="{85B7E80A-3DB8-4B2A-9268-DAF0B1463335}"/>
              </a:ext>
            </a:extLst>
          </p:cNvPr>
          <p:cNvSpPr>
            <a:spLocks noGrp="1"/>
          </p:cNvSpPr>
          <p:nvPr>
            <p:ph sz="quarter" idx="13"/>
          </p:nvPr>
        </p:nvSpPr>
        <p:spPr>
          <a:xfrm>
            <a:off x="2028825" y="266700"/>
            <a:ext cx="9324975" cy="5595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5577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6350" y="2079505"/>
            <a:ext cx="9144000" cy="2290882"/>
          </a:xfrm>
        </p:spPr>
        <p:txBody>
          <a:bodyPr anchor="b">
            <a:normAutofit/>
          </a:bodyPr>
          <a:lstStyle>
            <a:lvl1pPr algn="l">
              <a:defRPr sz="5400" b="1">
                <a:solidFill>
                  <a:srgbClr val="001E43"/>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76350" y="4511795"/>
            <a:ext cx="9144000" cy="1022230"/>
          </a:xfrm>
        </p:spPr>
        <p:txBody>
          <a:bodyPr/>
          <a:lstStyle>
            <a:lvl1pPr marL="0" indent="0" algn="l">
              <a:buNone/>
              <a:defRPr sz="2400">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Health Data Research Network Canada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1229" y="1062508"/>
            <a:ext cx="4874771" cy="875589"/>
          </a:xfrm>
          <a:prstGeom prst="rect">
            <a:avLst/>
          </a:prstGeom>
        </p:spPr>
      </p:pic>
      <p:pic>
        <p:nvPicPr>
          <p:cNvPr id="7" name="Picture 1">
            <a:extLst>
              <a:ext uri="{FF2B5EF4-FFF2-40B4-BE49-F238E27FC236}">
                <a16:creationId xmlns:a16="http://schemas.microsoft.com/office/drawing/2014/main" id="{092B9D90-7DF1-464B-96AB-D03C8B7B74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66851" y="5912891"/>
            <a:ext cx="1047750" cy="65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772F74B-9F0B-40BA-9E12-24D38FEFCC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77699" y="6044203"/>
            <a:ext cx="2014945" cy="656149"/>
          </a:xfrm>
          <a:prstGeom prst="rect">
            <a:avLst/>
          </a:prstGeom>
        </p:spPr>
      </p:pic>
    </p:spTree>
    <p:extLst>
      <p:ext uri="{BB962C8B-B14F-4D97-AF65-F5344CB8AC3E}">
        <p14:creationId xmlns:p14="http://schemas.microsoft.com/office/powerpoint/2010/main" val="128649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1420802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159612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37654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1E43"/>
        </a:solidFill>
        <a:effectLst/>
      </p:bgPr>
    </p:bg>
    <p:spTree>
      <p:nvGrpSpPr>
        <p:cNvPr id="1" name=""/>
        <p:cNvGrpSpPr/>
        <p:nvPr/>
      </p:nvGrpSpPr>
      <p:grpSpPr>
        <a:xfrm>
          <a:off x="0" y="0"/>
          <a:ext cx="0" cy="0"/>
          <a:chOff x="0" y="0"/>
          <a:chExt cx="0" cy="0"/>
        </a:xfrm>
      </p:grpSpPr>
      <p:pic>
        <p:nvPicPr>
          <p:cNvPr id="10" name="Picture 9" descr="Health Data Research Network Canada logo">
            <a:extLst>
              <a:ext uri="{FF2B5EF4-FFF2-40B4-BE49-F238E27FC236}">
                <a16:creationId xmlns:a16="http://schemas.microsoft.com/office/drawing/2014/main" id="{0C7C47CA-663E-444F-BD37-D8B2D6B1C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1228" y="1062508"/>
            <a:ext cx="4874771" cy="875590"/>
          </a:xfrm>
          <a:prstGeom prst="rect">
            <a:avLst/>
          </a:prstGeom>
        </p:spPr>
      </p:pic>
      <p:sp>
        <p:nvSpPr>
          <p:cNvPr id="2" name="Title 1"/>
          <p:cNvSpPr>
            <a:spLocks noGrp="1"/>
          </p:cNvSpPr>
          <p:nvPr>
            <p:ph type="ctrTitle"/>
          </p:nvPr>
        </p:nvSpPr>
        <p:spPr>
          <a:xfrm>
            <a:off x="1276350" y="2079505"/>
            <a:ext cx="9144000" cy="2290882"/>
          </a:xfrm>
        </p:spPr>
        <p:txBody>
          <a:bodyPr anchor="b">
            <a:normAutofit/>
          </a:bodyPr>
          <a:lstStyle>
            <a:lvl1pPr algn="l">
              <a:defRPr sz="5400" b="1">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76350" y="4511795"/>
            <a:ext cx="9144000" cy="1022230"/>
          </a:xfrm>
        </p:spPr>
        <p:txBody>
          <a:bodyPr/>
          <a:lstStyle>
            <a:lvl1pPr marL="0" indent="0" algn="l">
              <a:buNone/>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795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001E43"/>
        </a:solidFill>
        <a:effectLst/>
      </p:bgPr>
    </p:bg>
    <p:spTree>
      <p:nvGrpSpPr>
        <p:cNvPr id="1" name=""/>
        <p:cNvGrpSpPr/>
        <p:nvPr/>
      </p:nvGrpSpPr>
      <p:grpSpPr>
        <a:xfrm>
          <a:off x="0" y="0"/>
          <a:ext cx="0" cy="0"/>
          <a:chOff x="0" y="0"/>
          <a:chExt cx="0" cy="0"/>
        </a:xfrm>
      </p:grpSpPr>
      <p:pic>
        <p:nvPicPr>
          <p:cNvPr id="10" name="Picture 9" descr="Health Data Research Network Canada logo">
            <a:extLst>
              <a:ext uri="{FF2B5EF4-FFF2-40B4-BE49-F238E27FC236}">
                <a16:creationId xmlns:a16="http://schemas.microsoft.com/office/drawing/2014/main" id="{0C7C47CA-663E-444F-BD37-D8B2D6B1C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1228" y="1062508"/>
            <a:ext cx="4874771" cy="875590"/>
          </a:xfrm>
          <a:prstGeom prst="rect">
            <a:avLst/>
          </a:prstGeom>
        </p:spPr>
      </p:pic>
      <p:sp>
        <p:nvSpPr>
          <p:cNvPr id="2" name="Title 1"/>
          <p:cNvSpPr>
            <a:spLocks noGrp="1"/>
          </p:cNvSpPr>
          <p:nvPr>
            <p:ph type="ctrTitle"/>
          </p:nvPr>
        </p:nvSpPr>
        <p:spPr>
          <a:xfrm>
            <a:off x="1276350" y="2079505"/>
            <a:ext cx="9144000" cy="2290882"/>
          </a:xfrm>
        </p:spPr>
        <p:txBody>
          <a:bodyPr anchor="b">
            <a:normAutofit/>
          </a:bodyPr>
          <a:lstStyle>
            <a:lvl1pPr algn="l">
              <a:defRPr sz="5400" b="1">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76350" y="4511795"/>
            <a:ext cx="9144000" cy="1022230"/>
          </a:xfrm>
        </p:spPr>
        <p:txBody>
          <a:bodyPr/>
          <a:lstStyle>
            <a:lvl1pPr marL="0" indent="0" algn="l">
              <a:buNone/>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1">
            <a:extLst>
              <a:ext uri="{FF2B5EF4-FFF2-40B4-BE49-F238E27FC236}">
                <a16:creationId xmlns:a16="http://schemas.microsoft.com/office/drawing/2014/main" id="{561BC263-6E3C-447C-8F3F-498157C0F9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17073" y="5837004"/>
            <a:ext cx="1150727" cy="7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C59DBE6-F3D9-46AF-9A46-D1DD9E541E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78499" y="5846173"/>
            <a:ext cx="2184826" cy="711469"/>
          </a:xfrm>
          <a:prstGeom prst="rect">
            <a:avLst/>
          </a:prstGeom>
        </p:spPr>
      </p:pic>
    </p:spTree>
    <p:extLst>
      <p:ext uri="{BB962C8B-B14F-4D97-AF65-F5344CB8AC3E}">
        <p14:creationId xmlns:p14="http://schemas.microsoft.com/office/powerpoint/2010/main" val="73511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srcRect/>
          <a:stretch>
            <a:fillRect l="-12000" r="-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6057D-F78D-4536-BB66-C22E18FCA009}"/>
              </a:ext>
            </a:extLst>
          </p:cNvPr>
          <p:cNvSpPr/>
          <p:nvPr userDrawn="1"/>
        </p:nvSpPr>
        <p:spPr>
          <a:xfrm>
            <a:off x="0" y="5936900"/>
            <a:ext cx="12192000" cy="921100"/>
          </a:xfrm>
          <a:prstGeom prst="rect">
            <a:avLst/>
          </a:prstGeom>
          <a:solidFill>
            <a:srgbClr val="00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524000" y="1104370"/>
            <a:ext cx="9144000" cy="3444995"/>
          </a:xfrm>
        </p:spPr>
        <p:txBody>
          <a:bodyPr anchor="b">
            <a:normAutofit/>
          </a:bodyPr>
          <a:lstStyle>
            <a:lvl1pPr algn="ctr">
              <a:defRPr sz="7200" b="0">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2713916-77D5-4822-8942-3B9FD832E90A}"/>
              </a:ext>
            </a:extLst>
          </p:cNvPr>
          <p:cNvSpPr>
            <a:spLocks noGrp="1"/>
          </p:cNvSpPr>
          <p:nvPr>
            <p:ph type="subTitle" idx="1"/>
          </p:nvPr>
        </p:nvSpPr>
        <p:spPr>
          <a:xfrm>
            <a:off x="1524000" y="4846408"/>
            <a:ext cx="9144000" cy="1022230"/>
          </a:xfrm>
        </p:spPr>
        <p:txBody>
          <a:bodyPr/>
          <a:lstStyle>
            <a:lvl1pPr marL="0" indent="0" algn="ctr">
              <a:buNone/>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Health Data Research Network Canada logo">
            <a:extLst>
              <a:ext uri="{FF2B5EF4-FFF2-40B4-BE49-F238E27FC236}">
                <a16:creationId xmlns:a16="http://schemas.microsoft.com/office/drawing/2014/main" id="{C837D442-8062-41DB-A31F-B944692519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014" y="6035325"/>
            <a:ext cx="3819089" cy="685972"/>
          </a:xfrm>
          <a:prstGeom prst="rect">
            <a:avLst/>
          </a:prstGeom>
        </p:spPr>
      </p:pic>
    </p:spTree>
    <p:extLst>
      <p:ext uri="{BB962C8B-B14F-4D97-AF65-F5344CB8AC3E}">
        <p14:creationId xmlns:p14="http://schemas.microsoft.com/office/powerpoint/2010/main" val="14954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srcRect/>
          <a:stretch>
            <a:fillRect l="-12000" r="-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6057D-F78D-4536-BB66-C22E18FCA009}"/>
              </a:ext>
            </a:extLst>
          </p:cNvPr>
          <p:cNvSpPr/>
          <p:nvPr userDrawn="1"/>
        </p:nvSpPr>
        <p:spPr>
          <a:xfrm>
            <a:off x="0" y="5936900"/>
            <a:ext cx="12192000" cy="921100"/>
          </a:xfrm>
          <a:prstGeom prst="rect">
            <a:avLst/>
          </a:prstGeom>
          <a:solidFill>
            <a:srgbClr val="00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524000" y="1104370"/>
            <a:ext cx="9144000" cy="3444995"/>
          </a:xfrm>
        </p:spPr>
        <p:txBody>
          <a:bodyPr vert="horz" lIns="91440" tIns="45720" rIns="91440" bIns="45720" rtlCol="0" anchor="b">
            <a:normAutofit/>
          </a:bodyPr>
          <a:lstStyle>
            <a:lvl1pPr>
              <a:defRPr lang="en-US" sz="7200" b="0" dirty="0">
                <a:solidFill>
                  <a:schemeClr val="bg1"/>
                </a:solidFill>
                <a:cs typeface="Arial" panose="020B0604020202020204" pitchFamily="34" charset="0"/>
              </a:defRPr>
            </a:lvl1pPr>
          </a:lstStyle>
          <a:p>
            <a:pPr lvl="0" algn="ctr"/>
            <a:r>
              <a:rPr lang="en-US"/>
              <a:t>Click to edit Master title style</a:t>
            </a:r>
            <a:endParaRPr lang="en-US" dirty="0"/>
          </a:p>
        </p:txBody>
      </p:sp>
      <p:sp>
        <p:nvSpPr>
          <p:cNvPr id="9" name="Subtitle 2">
            <a:extLst>
              <a:ext uri="{FF2B5EF4-FFF2-40B4-BE49-F238E27FC236}">
                <a16:creationId xmlns:a16="http://schemas.microsoft.com/office/drawing/2014/main" id="{42713916-77D5-4822-8942-3B9FD832E90A}"/>
              </a:ext>
            </a:extLst>
          </p:cNvPr>
          <p:cNvSpPr>
            <a:spLocks noGrp="1"/>
          </p:cNvSpPr>
          <p:nvPr>
            <p:ph type="subTitle" idx="1"/>
          </p:nvPr>
        </p:nvSpPr>
        <p:spPr>
          <a:xfrm>
            <a:off x="1524000" y="4846408"/>
            <a:ext cx="9144000" cy="1022230"/>
          </a:xfrm>
        </p:spPr>
        <p:txBody>
          <a:bodyPr/>
          <a:lstStyle>
            <a:lvl1pPr marL="0" indent="0" algn="ctr">
              <a:buNone/>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Health Data Research Network Canada logo">
            <a:extLst>
              <a:ext uri="{FF2B5EF4-FFF2-40B4-BE49-F238E27FC236}">
                <a16:creationId xmlns:a16="http://schemas.microsoft.com/office/drawing/2014/main" id="{C837D442-8062-41DB-A31F-B944692519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014" y="6035325"/>
            <a:ext cx="3819089" cy="685972"/>
          </a:xfrm>
          <a:prstGeom prst="rect">
            <a:avLst/>
          </a:prstGeom>
        </p:spPr>
      </p:pic>
      <p:pic>
        <p:nvPicPr>
          <p:cNvPr id="8" name="Picture 1">
            <a:extLst>
              <a:ext uri="{FF2B5EF4-FFF2-40B4-BE49-F238E27FC236}">
                <a16:creationId xmlns:a16="http://schemas.microsoft.com/office/drawing/2014/main" id="{B26F5EE3-AEC9-4D7C-A170-CC38A2FD9A6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996937" y="6086473"/>
            <a:ext cx="985263" cy="61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368E3D7-9FA1-4409-BFF6-A18B77A237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2915" y="6086474"/>
            <a:ext cx="1894773" cy="617016"/>
          </a:xfrm>
          <a:prstGeom prst="rect">
            <a:avLst/>
          </a:prstGeom>
        </p:spPr>
      </p:pic>
    </p:spTree>
    <p:extLst>
      <p:ext uri="{BB962C8B-B14F-4D97-AF65-F5344CB8AC3E}">
        <p14:creationId xmlns:p14="http://schemas.microsoft.com/office/powerpoint/2010/main" val="175084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204716" y="6402387"/>
            <a:ext cx="2743200" cy="365125"/>
          </a:xfrm>
          <a:prstGeom prst="rect">
            <a:avLst/>
          </a:prstGeom>
        </p:spPr>
        <p:txBody>
          <a:bodyPr/>
          <a:lstStyle/>
          <a:p>
            <a:fld id="{731CD0EC-20C9-47C3-9066-F516185D290C}" type="datetime1">
              <a:rPr lang="en-US" smtClean="0"/>
              <a:t>12/12/2022</a:t>
            </a:fld>
            <a:endParaRPr lang="en-US" dirty="0"/>
          </a:p>
        </p:txBody>
      </p:sp>
      <p:sp>
        <p:nvSpPr>
          <p:cNvPr id="6" name="Slide Number Placeholder 5"/>
          <p:cNvSpPr>
            <a:spLocks noGrp="1"/>
          </p:cNvSpPr>
          <p:nvPr>
            <p:ph type="sldNum" sz="quarter" idx="12"/>
          </p:nvPr>
        </p:nvSpPr>
        <p:spPr>
          <a:xfrm>
            <a:off x="9080740" y="6416735"/>
            <a:ext cx="2743200" cy="365125"/>
          </a:xfrm>
        </p:spPr>
        <p:txBody>
          <a:bodyPr/>
          <a:lstStyle/>
          <a:p>
            <a:fld id="{B162B139-E3CC-4B58-B78C-6D3A72812C37}" type="slidenum">
              <a:rPr lang="en-US" smtClean="0"/>
              <a:t>‹#›</a:t>
            </a:fld>
            <a:endParaRPr lang="en-US"/>
          </a:p>
        </p:txBody>
      </p:sp>
    </p:spTree>
    <p:extLst>
      <p:ext uri="{BB962C8B-B14F-4D97-AF65-F5344CB8AC3E}">
        <p14:creationId xmlns:p14="http://schemas.microsoft.com/office/powerpoint/2010/main" val="276137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204716" y="6402387"/>
            <a:ext cx="2743200" cy="365125"/>
          </a:xfrm>
          <a:prstGeom prst="rect">
            <a:avLst/>
          </a:prstGeom>
        </p:spPr>
        <p:txBody>
          <a:bodyPr/>
          <a:lstStyle/>
          <a:p>
            <a:fld id="{00BE497C-461F-44DF-9E64-92255EAABC55}" type="datetime1">
              <a:rPr lang="en-US" smtClean="0"/>
              <a:t>12/12/2022</a:t>
            </a:fld>
            <a:endParaRPr lang="en-US"/>
          </a:p>
        </p:txBody>
      </p:sp>
      <p:sp>
        <p:nvSpPr>
          <p:cNvPr id="6" name="Slide Number Placeholder 5"/>
          <p:cNvSpPr>
            <a:spLocks noGrp="1"/>
          </p:cNvSpPr>
          <p:nvPr>
            <p:ph type="sldNum" sz="quarter" idx="12"/>
          </p:nvPr>
        </p:nvSpPr>
        <p:spPr/>
        <p:txBody>
          <a:bodyPr/>
          <a:lstStyle/>
          <a:p>
            <a:fld id="{B162B139-E3CC-4B58-B78C-6D3A72812C37}" type="slidenum">
              <a:rPr lang="en-US" smtClean="0"/>
              <a:t>‹#›</a:t>
            </a:fld>
            <a:endParaRPr lang="en-US"/>
          </a:p>
        </p:txBody>
      </p:sp>
      <p:pic>
        <p:nvPicPr>
          <p:cNvPr id="7" name="Picture 6">
            <a:extLst>
              <a:ext uri="{FF2B5EF4-FFF2-40B4-BE49-F238E27FC236}">
                <a16:creationId xmlns:a16="http://schemas.microsoft.com/office/drawing/2014/main" id="{2B8BC9C0-35B0-4445-BF23-204002AB7D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900" y="1150191"/>
            <a:ext cx="2730500" cy="2328815"/>
          </a:xfrm>
          <a:prstGeom prst="rect">
            <a:avLst/>
          </a:prstGeom>
        </p:spPr>
      </p:pic>
      <p:sp>
        <p:nvSpPr>
          <p:cNvPr id="8" name="Title 1">
            <a:extLst>
              <a:ext uri="{FF2B5EF4-FFF2-40B4-BE49-F238E27FC236}">
                <a16:creationId xmlns:a16="http://schemas.microsoft.com/office/drawing/2014/main" id="{EEEE0616-3088-4F7D-968A-830489F70584}"/>
              </a:ext>
            </a:extLst>
          </p:cNvPr>
          <p:cNvSpPr>
            <a:spLocks noGrp="1"/>
          </p:cNvSpPr>
          <p:nvPr>
            <p:ph type="title"/>
          </p:nvPr>
        </p:nvSpPr>
        <p:spPr>
          <a:xfrm>
            <a:off x="831850" y="3659981"/>
            <a:ext cx="10515600" cy="902494"/>
          </a:xfrm>
        </p:spPr>
        <p:txBody>
          <a:bodyPr anchor="b">
            <a:normAutofit/>
          </a:bodyPr>
          <a:lstStyle>
            <a:lvl1pPr>
              <a:defRPr sz="4400" b="0">
                <a:solidFill>
                  <a:srgbClr val="001E43"/>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10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001E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659981"/>
            <a:ext cx="10515600" cy="902494"/>
          </a:xfrm>
        </p:spPr>
        <p:txBody>
          <a:bodyPr anchor="b">
            <a:normAutofit/>
          </a:bodyPr>
          <a:lstStyle>
            <a:lvl1pPr>
              <a:defRPr sz="4400" b="0">
                <a:solidFill>
                  <a:schemeClr val="bg1"/>
                </a:solidFill>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162B139-E3CC-4B58-B78C-6D3A72812C37}" type="slidenum">
              <a:rPr lang="en-US" smtClean="0"/>
              <a:t>‹#›</a:t>
            </a:fld>
            <a:endParaRPr lang="en-US"/>
          </a:p>
        </p:txBody>
      </p:sp>
      <p:pic>
        <p:nvPicPr>
          <p:cNvPr id="7" name="Picture 6">
            <a:extLst>
              <a:ext uri="{FF2B5EF4-FFF2-40B4-BE49-F238E27FC236}">
                <a16:creationId xmlns:a16="http://schemas.microsoft.com/office/drawing/2014/main" id="{9FC27F13-B999-4D07-BC7D-8F4A12AD8D0D}"/>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051166"/>
            <a:ext cx="2901950" cy="2475465"/>
          </a:xfrm>
          <a:prstGeom prst="rect">
            <a:avLst/>
          </a:prstGeom>
        </p:spPr>
      </p:pic>
    </p:spTree>
    <p:extLst>
      <p:ext uri="{BB962C8B-B14F-4D97-AF65-F5344CB8AC3E}">
        <p14:creationId xmlns:p14="http://schemas.microsoft.com/office/powerpoint/2010/main" val="283048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91F6D4-629D-4297-A4D3-E66869A92832}"/>
              </a:ext>
            </a:extLst>
          </p:cNvPr>
          <p:cNvSpPr/>
          <p:nvPr userDrawn="1"/>
        </p:nvSpPr>
        <p:spPr>
          <a:xfrm>
            <a:off x="0" y="6311900"/>
            <a:ext cx="12192000" cy="546100"/>
          </a:xfrm>
          <a:prstGeom prst="rect">
            <a:avLst/>
          </a:prstGeom>
          <a:solidFill>
            <a:srgbClr val="001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4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2"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62B139-E3CC-4B58-B78C-6D3A72812C37}" type="slidenum">
              <a:rPr lang="en-US" smtClean="0"/>
              <a:pPr/>
              <a:t>‹#›</a:t>
            </a:fld>
            <a:endParaRPr lang="en-US" dirty="0"/>
          </a:p>
        </p:txBody>
      </p:sp>
      <p:pic>
        <p:nvPicPr>
          <p:cNvPr id="7" name="Picture 6" descr="Health Data Research Network Canada logo">
            <a:extLst>
              <a:ext uri="{FF2B5EF4-FFF2-40B4-BE49-F238E27FC236}">
                <a16:creationId xmlns:a16="http://schemas.microsoft.com/office/drawing/2014/main" id="{38127995-1FF9-4ED5-B539-7E1278155F7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01105" y="6364327"/>
            <a:ext cx="2359596" cy="423823"/>
          </a:xfrm>
          <a:prstGeom prst="rect">
            <a:avLst/>
          </a:prstGeom>
        </p:spPr>
      </p:pic>
    </p:spTree>
    <p:extLst>
      <p:ext uri="{BB962C8B-B14F-4D97-AF65-F5344CB8AC3E}">
        <p14:creationId xmlns:p14="http://schemas.microsoft.com/office/powerpoint/2010/main" val="1904265193"/>
      </p:ext>
    </p:extLst>
  </p:cSld>
  <p:clrMap bg1="lt1" tx1="dk1" bg2="lt2" tx2="dk2" accent1="accent1" accent2="accent2" accent3="accent3" accent4="accent4" accent5="accent5" accent6="accent6" hlink="hlink" folHlink="folHlink"/>
  <p:sldLayoutIdLst>
    <p:sldLayoutId id="2147483858" r:id="rId1"/>
    <p:sldLayoutId id="2147483878" r:id="rId2"/>
    <p:sldLayoutId id="2147483867" r:id="rId3"/>
    <p:sldLayoutId id="2147483879" r:id="rId4"/>
    <p:sldLayoutId id="2147483869" r:id="rId5"/>
    <p:sldLayoutId id="2147483880" r:id="rId6"/>
    <p:sldLayoutId id="2147483859" r:id="rId7"/>
    <p:sldLayoutId id="2147483860" r:id="rId8"/>
    <p:sldLayoutId id="2147483868" r:id="rId9"/>
    <p:sldLayoutId id="2147483870" r:id="rId10"/>
    <p:sldLayoutId id="2147483861" r:id="rId11"/>
    <p:sldLayoutId id="2147483871" r:id="rId12"/>
    <p:sldLayoutId id="2147483875" r:id="rId13"/>
    <p:sldLayoutId id="2147483876" r:id="rId14"/>
    <p:sldLayoutId id="2147483877" r:id="rId15"/>
    <p:sldLayoutId id="2147483874" r:id="rId16"/>
    <p:sldLayoutId id="2147483862" r:id="rId17"/>
    <p:sldLayoutId id="2147483863" r:id="rId18"/>
    <p:sldLayoutId id="2147483872" r:id="rId19"/>
    <p:sldLayoutId id="2147483864" r:id="rId20"/>
    <p:sldLayoutId id="2147483865" r:id="rId21"/>
    <p:sldLayoutId id="2147483866" r:id="rId22"/>
  </p:sldLayoutIdLst>
  <p:hf hdr="0" ftr="0" dt="0"/>
  <p:txStyles>
    <p:titleStyle>
      <a:lvl1pPr algn="l" defTabSz="914400" rtl="0" eaLnBrk="1" latinLnBrk="0" hangingPunct="1">
        <a:lnSpc>
          <a:spcPct val="90000"/>
        </a:lnSpc>
        <a:spcBef>
          <a:spcPct val="0"/>
        </a:spcBef>
        <a:buNone/>
        <a:defRPr sz="4400" b="1" kern="1200">
          <a:solidFill>
            <a:srgbClr val="001E43"/>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jpds.org/article/view/58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ipsos.com/sites/default/files/publication/5200-03/sri-wellcome-trust-commercial-access-to-health-data.pdf" TargetMode="External"/><Relationship Id="rId4" Type="http://schemas.openxmlformats.org/officeDocument/2006/relationships/hyperlink" Target="https://bmcmedethics.biomedcentral.com/articles/10.1186/s12910-016-0153-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0EEE-DFA3-6FB3-5470-E758AA02545C}"/>
              </a:ext>
            </a:extLst>
          </p:cNvPr>
          <p:cNvSpPr>
            <a:spLocks noGrp="1"/>
          </p:cNvSpPr>
          <p:nvPr>
            <p:ph type="ctrTitle"/>
          </p:nvPr>
        </p:nvSpPr>
        <p:spPr>
          <a:xfrm>
            <a:off x="1276350" y="2079505"/>
            <a:ext cx="9144000" cy="1751715"/>
          </a:xfrm>
        </p:spPr>
        <p:txBody>
          <a:bodyPr>
            <a:normAutofit/>
          </a:bodyPr>
          <a:lstStyle/>
          <a:p>
            <a:r>
              <a:rPr lang="en-US" sz="4400" dirty="0">
                <a:solidFill>
                  <a:schemeClr val="tx1"/>
                </a:solidFill>
              </a:rPr>
              <a:t>Advancing public trust, data literacy and social </a:t>
            </a:r>
            <a:r>
              <a:rPr lang="en-US" sz="4400" dirty="0" err="1">
                <a:solidFill>
                  <a:schemeClr val="tx1"/>
                </a:solidFill>
              </a:rPr>
              <a:t>licence</a:t>
            </a:r>
            <a:endParaRPr lang="en-US" sz="4400" dirty="0"/>
          </a:p>
        </p:txBody>
      </p:sp>
      <p:sp>
        <p:nvSpPr>
          <p:cNvPr id="3" name="Subtitle 2">
            <a:extLst>
              <a:ext uri="{FF2B5EF4-FFF2-40B4-BE49-F238E27FC236}">
                <a16:creationId xmlns:a16="http://schemas.microsoft.com/office/drawing/2014/main" id="{D2EF56F4-7E8E-8761-19FC-8EA47433C3BD}"/>
              </a:ext>
            </a:extLst>
          </p:cNvPr>
          <p:cNvSpPr>
            <a:spLocks noGrp="1"/>
          </p:cNvSpPr>
          <p:nvPr>
            <p:ph type="subTitle" idx="1"/>
          </p:nvPr>
        </p:nvSpPr>
        <p:spPr>
          <a:xfrm>
            <a:off x="1276349" y="4149969"/>
            <a:ext cx="10141927" cy="1306450"/>
          </a:xfrm>
        </p:spPr>
        <p:txBody>
          <a:bodyPr>
            <a:normAutofit fontScale="62500" lnSpcReduction="20000"/>
          </a:bodyPr>
          <a:lstStyle/>
          <a:p>
            <a:pPr>
              <a:lnSpc>
                <a:spcPct val="80000"/>
              </a:lnSpc>
            </a:pPr>
            <a:r>
              <a:rPr lang="en-US" sz="3100" dirty="0"/>
              <a:t>Presentation to the Pan-Canadian Health Data Strategy Expert Advisory Group</a:t>
            </a:r>
          </a:p>
          <a:p>
            <a:pPr>
              <a:lnSpc>
                <a:spcPct val="80000"/>
              </a:lnSpc>
            </a:pPr>
            <a:endParaRPr lang="en-US" sz="3100" dirty="0"/>
          </a:p>
          <a:p>
            <a:pPr>
              <a:lnSpc>
                <a:spcPct val="80000"/>
              </a:lnSpc>
            </a:pPr>
            <a:r>
              <a:rPr lang="en-US" sz="3100" dirty="0"/>
              <a:t>Kim McGrail, CEO and Scientific Director, Health Data Research Network </a:t>
            </a:r>
            <a:r>
              <a:rPr lang="en-US" sz="3100" dirty="0" smtClean="0"/>
              <a:t>Canada (HDRN Canada)</a:t>
            </a:r>
            <a:endParaRPr lang="en-US" sz="3100" dirty="0"/>
          </a:p>
          <a:p>
            <a:pPr>
              <a:lnSpc>
                <a:spcPct val="80000"/>
              </a:lnSpc>
            </a:pPr>
            <a:r>
              <a:rPr lang="en-US" sz="3100" dirty="0"/>
              <a:t>10 August 2022</a:t>
            </a:r>
          </a:p>
          <a:p>
            <a:pPr>
              <a:lnSpc>
                <a:spcPct val="80000"/>
              </a:lnSpc>
            </a:pPr>
            <a:endParaRPr lang="en-US" sz="36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193357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7629-85D4-C8B7-1D2A-E0790C24A51A}"/>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0AF451E5-AD8A-6360-33FE-A4BE316E47F1}"/>
              </a:ext>
            </a:extLst>
          </p:cNvPr>
          <p:cNvSpPr>
            <a:spLocks noGrp="1"/>
          </p:cNvSpPr>
          <p:nvPr>
            <p:ph idx="1"/>
          </p:nvPr>
        </p:nvSpPr>
        <p:spPr/>
        <p:txBody>
          <a:bodyPr>
            <a:normAutofit fontScale="85000" lnSpcReduction="10000"/>
          </a:bodyPr>
          <a:lstStyle/>
          <a:p>
            <a:r>
              <a:rPr lang="en-US" dirty="0"/>
              <a:t>The boundary for health data social </a:t>
            </a:r>
            <a:r>
              <a:rPr lang="en-US" dirty="0" err="1"/>
              <a:t>licence</a:t>
            </a:r>
            <a:r>
              <a:rPr lang="en-US" dirty="0"/>
              <a:t> is jagged and varies depending on individual perspectives</a:t>
            </a:r>
          </a:p>
          <a:p>
            <a:pPr lvl="1"/>
            <a:r>
              <a:rPr lang="en-US" dirty="0"/>
              <a:t>Expansive plans to increase access to health data uses and users are likely to be to be opposed by some groups, no matter what requirements and conditions are put in place.</a:t>
            </a:r>
          </a:p>
          <a:p>
            <a:pPr lvl="1"/>
            <a:endParaRPr lang="en-US" dirty="0"/>
          </a:p>
          <a:p>
            <a:r>
              <a:rPr lang="en-US" dirty="0"/>
              <a:t>Participants provided information about what we might think of as the </a:t>
            </a:r>
            <a:r>
              <a:rPr lang="en-US" dirty="0" err="1"/>
              <a:t>centre</a:t>
            </a:r>
            <a:r>
              <a:rPr lang="en-US" dirty="0"/>
              <a:t> of social </a:t>
            </a:r>
            <a:r>
              <a:rPr lang="en-US" dirty="0" err="1"/>
              <a:t>licence</a:t>
            </a:r>
            <a:endParaRPr lang="en-US" dirty="0"/>
          </a:p>
          <a:p>
            <a:pPr lvl="1"/>
            <a:r>
              <a:rPr lang="en-US" dirty="0"/>
              <a:t>There are many public benefits that could be realized just by focusing on the participants’ three examples of uses/users with social </a:t>
            </a:r>
            <a:r>
              <a:rPr lang="en-US" dirty="0" err="1"/>
              <a:t>licence</a:t>
            </a:r>
            <a:r>
              <a:rPr lang="en-US" dirty="0"/>
              <a:t> including: better patient care, better health system planning, and better understanding of disease and wellness.</a:t>
            </a:r>
          </a:p>
          <a:p>
            <a:pPr lvl="1"/>
            <a:r>
              <a:rPr lang="en-US" dirty="0"/>
              <a:t>These and other benefits could be realized if there is a concerted and continuous effort to identify and act on health data uses and users that members of the public support.</a:t>
            </a:r>
          </a:p>
          <a:p>
            <a:endParaRPr lang="en-CA" dirty="0"/>
          </a:p>
        </p:txBody>
      </p:sp>
      <p:sp>
        <p:nvSpPr>
          <p:cNvPr id="4" name="Slide Number Placeholder 3">
            <a:extLst>
              <a:ext uri="{FF2B5EF4-FFF2-40B4-BE49-F238E27FC236}">
                <a16:creationId xmlns:a16="http://schemas.microsoft.com/office/drawing/2014/main" id="{6565F2CD-B91A-F043-6809-7DF7D4ADEF3A}"/>
              </a:ext>
            </a:extLst>
          </p:cNvPr>
          <p:cNvSpPr>
            <a:spLocks noGrp="1"/>
          </p:cNvSpPr>
          <p:nvPr>
            <p:ph type="sldNum" sz="quarter" idx="12"/>
          </p:nvPr>
        </p:nvSpPr>
        <p:spPr/>
        <p:txBody>
          <a:bodyPr/>
          <a:lstStyle/>
          <a:p>
            <a:fld id="{B162B139-E3CC-4B58-B78C-6D3A72812C37}" type="slidenum">
              <a:rPr lang="en-US" smtClean="0"/>
              <a:t>10</a:t>
            </a:fld>
            <a:endParaRPr lang="en-US"/>
          </a:p>
        </p:txBody>
      </p:sp>
    </p:spTree>
    <p:extLst>
      <p:ext uri="{BB962C8B-B14F-4D97-AF65-F5344CB8AC3E}">
        <p14:creationId xmlns:p14="http://schemas.microsoft.com/office/powerpoint/2010/main" val="3795096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7846-7ACF-F34E-B299-7BD29C7AEBFA}"/>
              </a:ext>
            </a:extLst>
          </p:cNvPr>
          <p:cNvSpPr>
            <a:spLocks noGrp="1"/>
          </p:cNvSpPr>
          <p:nvPr>
            <p:ph type="title"/>
          </p:nvPr>
        </p:nvSpPr>
        <p:spPr/>
        <p:txBody>
          <a:bodyPr/>
          <a:lstStyle/>
          <a:p>
            <a:r>
              <a:rPr lang="en-US" dirty="0"/>
              <a:t>A few final notes</a:t>
            </a:r>
          </a:p>
        </p:txBody>
      </p:sp>
      <p:sp>
        <p:nvSpPr>
          <p:cNvPr id="3" name="Content Placeholder 2">
            <a:extLst>
              <a:ext uri="{FF2B5EF4-FFF2-40B4-BE49-F238E27FC236}">
                <a16:creationId xmlns:a16="http://schemas.microsoft.com/office/drawing/2014/main" id="{7EFB8797-3391-4E4A-B92A-71B4888D6530}"/>
              </a:ext>
            </a:extLst>
          </p:cNvPr>
          <p:cNvSpPr>
            <a:spLocks noGrp="1"/>
          </p:cNvSpPr>
          <p:nvPr>
            <p:ph idx="1"/>
          </p:nvPr>
        </p:nvSpPr>
        <p:spPr/>
        <p:txBody>
          <a:bodyPr>
            <a:normAutofit lnSpcReduction="10000"/>
          </a:bodyPr>
          <a:lstStyle/>
          <a:p>
            <a:r>
              <a:rPr lang="en-CA" dirty="0"/>
              <a:t>Data literacy is an independent / separate activity (“data literacy” does not equal “data trust”)</a:t>
            </a:r>
          </a:p>
          <a:p>
            <a:r>
              <a:rPr lang="en-CA" dirty="0"/>
              <a:t>On public ”engagement” - not a binary choice. Need different tools for different goals. </a:t>
            </a:r>
          </a:p>
          <a:p>
            <a:r>
              <a:rPr lang="en-CA" dirty="0"/>
              <a:t>“Social licence” and the conditions for it can and do evolve. And a commitment to public engagement may make things “messier” in the short-run</a:t>
            </a:r>
          </a:p>
          <a:p>
            <a:r>
              <a:rPr lang="en-CA" dirty="0"/>
              <a:t>Models for </a:t>
            </a:r>
            <a:r>
              <a:rPr lang="en-CA" i="1" dirty="0"/>
              <a:t>ongoing involvement </a:t>
            </a:r>
            <a:r>
              <a:rPr lang="en-CA" dirty="0"/>
              <a:t>are increasing.  </a:t>
            </a:r>
          </a:p>
          <a:p>
            <a:pPr lvl="1"/>
            <a:r>
              <a:rPr lang="en-CA" dirty="0"/>
              <a:t>Deliberation events / citizen juries</a:t>
            </a:r>
          </a:p>
          <a:p>
            <a:pPr lvl="1"/>
            <a:r>
              <a:rPr lang="en-CA" dirty="0"/>
              <a:t>Public assemblies</a:t>
            </a:r>
          </a:p>
        </p:txBody>
      </p:sp>
    </p:spTree>
    <p:extLst>
      <p:ext uri="{BB962C8B-B14F-4D97-AF65-F5344CB8AC3E}">
        <p14:creationId xmlns:p14="http://schemas.microsoft.com/office/powerpoint/2010/main" val="42765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75FBB-ECD9-4ACF-9B71-53FC566D0116}"/>
              </a:ext>
            </a:extLst>
          </p:cNvPr>
          <p:cNvSpPr>
            <a:spLocks noGrp="1"/>
          </p:cNvSpPr>
          <p:nvPr>
            <p:ph type="title"/>
          </p:nvPr>
        </p:nvSpPr>
        <p:spPr>
          <a:xfrm>
            <a:off x="409576" y="2139447"/>
            <a:ext cx="6134100" cy="1611313"/>
          </a:xfrm>
        </p:spPr>
        <p:txBody>
          <a:bodyPr/>
          <a:lstStyle/>
          <a:p>
            <a:pPr algn="ctr"/>
            <a:r>
              <a:rPr lang="en-CA" dirty="0"/>
              <a:t>Thank you</a:t>
            </a:r>
          </a:p>
        </p:txBody>
      </p:sp>
      <p:sp>
        <p:nvSpPr>
          <p:cNvPr id="3" name="Slide Number Placeholder 2">
            <a:extLst>
              <a:ext uri="{FF2B5EF4-FFF2-40B4-BE49-F238E27FC236}">
                <a16:creationId xmlns:a16="http://schemas.microsoft.com/office/drawing/2014/main" id="{42B22078-7EF7-4630-8B8C-8062B12880BF}"/>
              </a:ext>
            </a:extLst>
          </p:cNvPr>
          <p:cNvSpPr>
            <a:spLocks noGrp="1"/>
          </p:cNvSpPr>
          <p:nvPr>
            <p:ph type="sldNum" sz="quarter" idx="12"/>
          </p:nvPr>
        </p:nvSpPr>
        <p:spPr/>
        <p:txBody>
          <a:bodyPr/>
          <a:lstStyle/>
          <a:p>
            <a:fld id="{B162B139-E3CC-4B58-B78C-6D3A72812C37}" type="slidenum">
              <a:rPr lang="en-US" smtClean="0"/>
              <a:t>12</a:t>
            </a:fld>
            <a:endParaRPr lang="en-US"/>
          </a:p>
        </p:txBody>
      </p:sp>
      <p:sp>
        <p:nvSpPr>
          <p:cNvPr id="4" name="TextBox 3"/>
          <p:cNvSpPr txBox="1"/>
          <p:nvPr/>
        </p:nvSpPr>
        <p:spPr>
          <a:xfrm>
            <a:off x="7239271" y="6328793"/>
            <a:ext cx="3542757" cy="577081"/>
          </a:xfrm>
          <a:prstGeom prst="rect">
            <a:avLst/>
          </a:prstGeom>
          <a:noFill/>
        </p:spPr>
        <p:txBody>
          <a:bodyPr wrap="square" rtlCol="0">
            <a:spAutoFit/>
          </a:bodyPr>
          <a:lstStyle/>
          <a:p>
            <a:r>
              <a:rPr lang="en-CA" sz="1050" b="1" dirty="0" smtClean="0">
                <a:solidFill>
                  <a:schemeClr val="bg1"/>
                </a:solidFill>
                <a:cs typeface="Arial" panose="020B0604020202020204" pitchFamily="34" charset="0"/>
              </a:rPr>
              <a:t>ID: Decorative </a:t>
            </a:r>
            <a:r>
              <a:rPr lang="en-CA" sz="1050" b="1" dirty="0">
                <a:solidFill>
                  <a:schemeClr val="bg1"/>
                </a:solidFill>
                <a:cs typeface="Arial" panose="020B0604020202020204" pitchFamily="34" charset="0"/>
              </a:rPr>
              <a:t>image of a stylized map of Canada with a photo of mountains in the background</a:t>
            </a:r>
          </a:p>
          <a:p>
            <a:endParaRPr lang="en-US" sz="1050" b="1" dirty="0">
              <a:solidFill>
                <a:schemeClr val="bg1"/>
              </a:solidFill>
              <a:cs typeface="Arial" panose="020B0604020202020204" pitchFamily="34" charset="0"/>
            </a:endParaRPr>
          </a:p>
        </p:txBody>
      </p:sp>
    </p:spTree>
    <p:extLst>
      <p:ext uri="{BB962C8B-B14F-4D97-AF65-F5344CB8AC3E}">
        <p14:creationId xmlns:p14="http://schemas.microsoft.com/office/powerpoint/2010/main" val="1329469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45AF-8564-4518-608A-20FB7921D896}"/>
              </a:ext>
            </a:extLst>
          </p:cNvPr>
          <p:cNvSpPr>
            <a:spLocks noGrp="1"/>
          </p:cNvSpPr>
          <p:nvPr>
            <p:ph type="title"/>
          </p:nvPr>
        </p:nvSpPr>
        <p:spPr/>
        <p:txBody>
          <a:bodyPr/>
          <a:lstStyle/>
          <a:p>
            <a:r>
              <a:rPr lang="en-CA" dirty="0"/>
              <a:t>Process</a:t>
            </a:r>
          </a:p>
        </p:txBody>
      </p:sp>
      <p:sp>
        <p:nvSpPr>
          <p:cNvPr id="3" name="Content Placeholder 2">
            <a:extLst>
              <a:ext uri="{FF2B5EF4-FFF2-40B4-BE49-F238E27FC236}">
                <a16:creationId xmlns:a16="http://schemas.microsoft.com/office/drawing/2014/main" id="{9442E46D-443E-29D7-3E67-B255377CC8A7}"/>
              </a:ext>
            </a:extLst>
          </p:cNvPr>
          <p:cNvSpPr>
            <a:spLocks noGrp="1"/>
          </p:cNvSpPr>
          <p:nvPr>
            <p:ph idx="1"/>
          </p:nvPr>
        </p:nvSpPr>
        <p:spPr/>
        <p:txBody>
          <a:bodyPr vert="horz" lIns="91440" tIns="45720" rIns="91440" bIns="45720" rtlCol="0">
            <a:normAutofit fontScale="62500" lnSpcReduction="20000"/>
          </a:bodyPr>
          <a:lstStyle/>
          <a:p>
            <a:r>
              <a:rPr lang="en-US" dirty="0"/>
              <a:t>We used our networks to invite experienced patient and public advisors to apply, and selected 20 participants (10 English, 10 French) such that we had the most diversity of perspectives.</a:t>
            </a:r>
          </a:p>
          <a:p>
            <a:r>
              <a:rPr lang="en-US" dirty="0"/>
              <a:t>Our first task was to co-develop a list of essential requirements that must be in place for health data uses and users to be within social </a:t>
            </a:r>
            <a:r>
              <a:rPr lang="en-US" dirty="0" err="1"/>
              <a:t>licence</a:t>
            </a:r>
            <a:r>
              <a:rPr lang="en-US" dirty="0"/>
              <a:t>. Each participant worked individually, then participated in two sets of group discussions.  </a:t>
            </a:r>
          </a:p>
          <a:p>
            <a:r>
              <a:rPr lang="en-US" dirty="0"/>
              <a:t>Group discussions were facilitated by HDRN Canada and GRIIS project team members and conducted either in English or French, depending on the first language of the participants. </a:t>
            </a:r>
          </a:p>
          <a:p>
            <a:r>
              <a:rPr lang="en-US" dirty="0"/>
              <a:t>After hours of discussion and weeks of reflection, a list of 40 requirements initially proposed by the project team increased to 85 requirements to reflect the many differing views of participants. In several cases, the differences between requirements were small, but seen as meaningful distinctions by participants. </a:t>
            </a:r>
          </a:p>
          <a:p>
            <a:r>
              <a:rPr lang="en-US" dirty="0"/>
              <a:t>Once the list of requirements was updated to include participant views, the next task was to review specific examples of health data uses/users, and assess whether those examples are within or outside of health data social </a:t>
            </a:r>
            <a:r>
              <a:rPr lang="en-US" dirty="0" err="1"/>
              <a:t>licence</a:t>
            </a:r>
            <a:r>
              <a:rPr lang="en-US" dirty="0"/>
              <a:t>. </a:t>
            </a:r>
          </a:p>
          <a:p>
            <a:r>
              <a:rPr lang="en-US" dirty="0"/>
              <a:t>The entire process followed inclusive design principles which explicitly acknowledge that people who hold minority views are the ones who are least likely to be well served by the status quo and are often the holders of knowledge that is essential to design processes, policies and products that work for the entire population, not just the majority </a:t>
            </a:r>
          </a:p>
          <a:p>
            <a:pPr marL="0" indent="0">
              <a:buNone/>
            </a:pPr>
            <a:endParaRPr lang="en-CA" dirty="0"/>
          </a:p>
        </p:txBody>
      </p:sp>
      <p:sp>
        <p:nvSpPr>
          <p:cNvPr id="4" name="Slide Number Placeholder 3">
            <a:extLst>
              <a:ext uri="{FF2B5EF4-FFF2-40B4-BE49-F238E27FC236}">
                <a16:creationId xmlns:a16="http://schemas.microsoft.com/office/drawing/2014/main" id="{BC30BF7F-6D20-7D19-5129-2482700D6ECF}"/>
              </a:ext>
            </a:extLst>
          </p:cNvPr>
          <p:cNvSpPr>
            <a:spLocks noGrp="1"/>
          </p:cNvSpPr>
          <p:nvPr>
            <p:ph type="sldNum" sz="quarter" idx="12"/>
          </p:nvPr>
        </p:nvSpPr>
        <p:spPr/>
        <p:txBody>
          <a:bodyPr/>
          <a:lstStyle/>
          <a:p>
            <a:fld id="{B162B139-E3CC-4B58-B78C-6D3A72812C37}" type="slidenum">
              <a:rPr lang="en-US" smtClean="0"/>
              <a:t>13</a:t>
            </a:fld>
            <a:endParaRPr lang="en-US"/>
          </a:p>
        </p:txBody>
      </p:sp>
    </p:spTree>
    <p:extLst>
      <p:ext uri="{BB962C8B-B14F-4D97-AF65-F5344CB8AC3E}">
        <p14:creationId xmlns:p14="http://schemas.microsoft.com/office/powerpoint/2010/main" val="2920087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3476-686F-4745-865A-D55C4276DDF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CAF346A-47F4-2544-9B09-ABBA6964532D}"/>
              </a:ext>
            </a:extLst>
          </p:cNvPr>
          <p:cNvSpPr>
            <a:spLocks noGrp="1"/>
          </p:cNvSpPr>
          <p:nvPr>
            <p:ph idx="1"/>
          </p:nvPr>
        </p:nvSpPr>
        <p:spPr>
          <a:xfrm>
            <a:off x="2072640" y="1934817"/>
            <a:ext cx="8229600" cy="4283103"/>
          </a:xfrm>
        </p:spPr>
        <p:txBody>
          <a:bodyPr/>
          <a:lstStyle/>
          <a:p>
            <a:r>
              <a:rPr lang="en-US" dirty="0"/>
              <a:t>Definitions</a:t>
            </a:r>
          </a:p>
          <a:p>
            <a:r>
              <a:rPr lang="en-US" dirty="0"/>
              <a:t>What we know and what we don’t know</a:t>
            </a:r>
          </a:p>
          <a:p>
            <a:r>
              <a:rPr lang="en-US" dirty="0"/>
              <a:t>A few additional notes</a:t>
            </a:r>
          </a:p>
          <a:p>
            <a:endParaRPr lang="en-US" dirty="0"/>
          </a:p>
          <a:p>
            <a:endParaRPr lang="en-US" dirty="0"/>
          </a:p>
          <a:p>
            <a:pPr marL="0" indent="0">
              <a:buNone/>
            </a:pPr>
            <a:r>
              <a:rPr lang="en-US" sz="2400" b="1" dirty="0"/>
              <a:t>Declarations: </a:t>
            </a:r>
            <a:r>
              <a:rPr lang="en-US" sz="2400" dirty="0"/>
              <a:t> I am Scientific Director of </a:t>
            </a:r>
            <a:r>
              <a:rPr lang="en-US" sz="2400" dirty="0" err="1"/>
              <a:t>PopData</a:t>
            </a:r>
            <a:r>
              <a:rPr lang="en-US" sz="2400" dirty="0"/>
              <a:t> BC and HDRN Canada</a:t>
            </a:r>
          </a:p>
        </p:txBody>
      </p:sp>
    </p:spTree>
    <p:extLst>
      <p:ext uri="{BB962C8B-B14F-4D97-AF65-F5344CB8AC3E}">
        <p14:creationId xmlns:p14="http://schemas.microsoft.com/office/powerpoint/2010/main" val="174343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4C71-C28C-8BF1-3C69-F5EE2C24CD8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A95D834-535B-7135-4450-DC72DF9325BA}"/>
              </a:ext>
            </a:extLst>
          </p:cNvPr>
          <p:cNvSpPr>
            <a:spLocks noGrp="1"/>
          </p:cNvSpPr>
          <p:nvPr>
            <p:ph idx="1"/>
          </p:nvPr>
        </p:nvSpPr>
        <p:spPr/>
        <p:txBody>
          <a:bodyPr>
            <a:normAutofit/>
          </a:bodyPr>
          <a:lstStyle/>
          <a:p>
            <a:r>
              <a:rPr lang="en-US" dirty="0"/>
              <a:t>Funded by the Public Health Agency of Canada (and related to work of the Expert Advisory Group of the Pan-Canadian Health Data Strategy)</a:t>
            </a:r>
          </a:p>
          <a:p>
            <a:r>
              <a:rPr lang="en-US" dirty="0"/>
              <a:t>Led by Alison Paprica, </a:t>
            </a:r>
            <a:r>
              <a:rPr lang="en-CA" dirty="0"/>
              <a:t>Julia Burt, Annabelle </a:t>
            </a:r>
            <a:r>
              <a:rPr lang="en-CA" dirty="0" err="1"/>
              <a:t>Cumyn</a:t>
            </a:r>
            <a:r>
              <a:rPr lang="en-CA" dirty="0"/>
              <a:t> and Roxanne </a:t>
            </a:r>
            <a:r>
              <a:rPr lang="en-CA" dirty="0" err="1"/>
              <a:t>Dault</a:t>
            </a:r>
            <a:r>
              <a:rPr lang="en-CA" dirty="0"/>
              <a:t>  </a:t>
            </a:r>
          </a:p>
          <a:p>
            <a:r>
              <a:rPr lang="en-US" dirty="0"/>
              <a:t>The project design was developed with the advice of the HDRN Canada Public Engagement Working Group</a:t>
            </a:r>
            <a:endParaRPr lang="en-CA" dirty="0"/>
          </a:p>
          <a:p>
            <a:endParaRPr lang="en-CA" dirty="0">
              <a:highlight>
                <a:srgbClr val="FFFF00"/>
              </a:highlight>
            </a:endParaRPr>
          </a:p>
        </p:txBody>
      </p:sp>
      <p:sp>
        <p:nvSpPr>
          <p:cNvPr id="4" name="Slide Number Placeholder 3">
            <a:extLst>
              <a:ext uri="{FF2B5EF4-FFF2-40B4-BE49-F238E27FC236}">
                <a16:creationId xmlns:a16="http://schemas.microsoft.com/office/drawing/2014/main" id="{0892534F-4076-6AA5-4FCB-67ECDA06CC13}"/>
              </a:ext>
            </a:extLst>
          </p:cNvPr>
          <p:cNvSpPr>
            <a:spLocks noGrp="1"/>
          </p:cNvSpPr>
          <p:nvPr>
            <p:ph type="sldNum" sz="quarter" idx="12"/>
          </p:nvPr>
        </p:nvSpPr>
        <p:spPr/>
        <p:txBody>
          <a:bodyPr/>
          <a:lstStyle/>
          <a:p>
            <a:fld id="{B162B139-E3CC-4B58-B78C-6D3A72812C37}" type="slidenum">
              <a:rPr lang="en-US" smtClean="0"/>
              <a:t>3</a:t>
            </a:fld>
            <a:endParaRPr lang="en-US"/>
          </a:p>
        </p:txBody>
      </p:sp>
    </p:spTree>
    <p:extLst>
      <p:ext uri="{BB962C8B-B14F-4D97-AF65-F5344CB8AC3E}">
        <p14:creationId xmlns:p14="http://schemas.microsoft.com/office/powerpoint/2010/main" val="115821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360C-288C-4645-B6FE-9C2ED4C0CFA1}"/>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5DF291FE-ADD0-9D4F-B2F2-8645026CE181}"/>
              </a:ext>
            </a:extLst>
          </p:cNvPr>
          <p:cNvSpPr>
            <a:spLocks noGrp="1"/>
          </p:cNvSpPr>
          <p:nvPr>
            <p:ph idx="1"/>
          </p:nvPr>
        </p:nvSpPr>
        <p:spPr>
          <a:xfrm>
            <a:off x="838200" y="1645920"/>
            <a:ext cx="10921678" cy="4572000"/>
          </a:xfrm>
        </p:spPr>
        <p:txBody>
          <a:bodyPr>
            <a:normAutofit fontScale="92500"/>
          </a:bodyPr>
          <a:lstStyle/>
          <a:p>
            <a:r>
              <a:rPr lang="en-US" b="1" dirty="0"/>
              <a:t>Data trust</a:t>
            </a:r>
            <a:r>
              <a:rPr lang="en-US" dirty="0"/>
              <a:t>:  Trust in how data are collected, protected, disclosed and used (the objective) = “social </a:t>
            </a:r>
            <a:r>
              <a:rPr lang="en-US" dirty="0" err="1"/>
              <a:t>licence</a:t>
            </a:r>
            <a:r>
              <a:rPr lang="en-US" dirty="0"/>
              <a:t>”.  [will return to “data trust” as a tactic]</a:t>
            </a:r>
          </a:p>
          <a:p>
            <a:r>
              <a:rPr lang="en-US" b="1" dirty="0"/>
              <a:t>Trust: </a:t>
            </a:r>
            <a:r>
              <a:rPr lang="en-US" dirty="0"/>
              <a:t>From Merriam-Webster: “</a:t>
            </a:r>
            <a:r>
              <a:rPr lang="en-CA" dirty="0"/>
              <a:t>reliance on the character, ability, strength, or truth of someone or something”. Trust is based on relationships and is ongoing. Trust (the noun) depends on trustworthiness (the behaviour)</a:t>
            </a:r>
            <a:endParaRPr lang="en-US" b="1" dirty="0"/>
          </a:p>
          <a:p>
            <a:r>
              <a:rPr lang="en-US" b="1" dirty="0"/>
              <a:t>Data literacy: </a:t>
            </a:r>
            <a:r>
              <a:rPr lang="en-US" dirty="0"/>
              <a:t>Understanding what data are and what they represent. If you take it literally, it’s the ability to read and write data. (Data literacy applies to all stakeholders in the health space.)</a:t>
            </a:r>
            <a:endParaRPr lang="en-US" b="1" dirty="0"/>
          </a:p>
          <a:p>
            <a:r>
              <a:rPr lang="en-US" b="1" dirty="0"/>
              <a:t>Social </a:t>
            </a:r>
            <a:r>
              <a:rPr lang="en-US" b="1" dirty="0" err="1"/>
              <a:t>licence</a:t>
            </a:r>
            <a:r>
              <a:rPr lang="en-US" b="1" dirty="0"/>
              <a:t>: </a:t>
            </a:r>
            <a:r>
              <a:rPr lang="en-US" dirty="0"/>
              <a:t>Informal permission or agreement granted by stakeholders to organizations which are performing work that affects those stakeholders in some way</a:t>
            </a:r>
          </a:p>
        </p:txBody>
      </p:sp>
    </p:spTree>
    <p:extLst>
      <p:ext uri="{BB962C8B-B14F-4D97-AF65-F5344CB8AC3E}">
        <p14:creationId xmlns:p14="http://schemas.microsoft.com/office/powerpoint/2010/main" val="39157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F5BA-3F96-B44F-BF61-A5224BBFD317}"/>
              </a:ext>
            </a:extLst>
          </p:cNvPr>
          <p:cNvSpPr>
            <a:spLocks noGrp="1"/>
          </p:cNvSpPr>
          <p:nvPr>
            <p:ph type="title"/>
          </p:nvPr>
        </p:nvSpPr>
        <p:spPr/>
        <p:txBody>
          <a:bodyPr/>
          <a:lstStyle/>
          <a:p>
            <a:r>
              <a:rPr lang="en-US" dirty="0"/>
              <a:t>Some definitions (cont.)</a:t>
            </a:r>
          </a:p>
        </p:txBody>
      </p:sp>
      <p:sp>
        <p:nvSpPr>
          <p:cNvPr id="3" name="Content Placeholder 2">
            <a:extLst>
              <a:ext uri="{FF2B5EF4-FFF2-40B4-BE49-F238E27FC236}">
                <a16:creationId xmlns:a16="http://schemas.microsoft.com/office/drawing/2014/main" id="{C9174C87-AFEB-E94B-8B66-46090B3D0A62}"/>
              </a:ext>
            </a:extLst>
          </p:cNvPr>
          <p:cNvSpPr>
            <a:spLocks noGrp="1"/>
          </p:cNvSpPr>
          <p:nvPr>
            <p:ph idx="1"/>
          </p:nvPr>
        </p:nvSpPr>
        <p:spPr>
          <a:xfrm>
            <a:off x="1018573" y="1645920"/>
            <a:ext cx="9283668" cy="999310"/>
          </a:xfrm>
        </p:spPr>
        <p:txBody>
          <a:bodyPr>
            <a:normAutofit/>
          </a:bodyPr>
          <a:lstStyle/>
          <a:p>
            <a:r>
              <a:rPr lang="en-US" b="1" dirty="0"/>
              <a:t>Public engagement and communication</a:t>
            </a:r>
            <a:r>
              <a:rPr lang="en-US" dirty="0"/>
              <a:t>: This is a spectrum</a:t>
            </a:r>
          </a:p>
          <a:p>
            <a:pPr marL="0" indent="0">
              <a:buNone/>
            </a:pPr>
            <a:endParaRPr lang="en-US" b="1" dirty="0"/>
          </a:p>
          <a:p>
            <a:endParaRPr lang="en-US" b="1" dirty="0"/>
          </a:p>
        </p:txBody>
      </p:sp>
      <p:pic>
        <p:nvPicPr>
          <p:cNvPr id="7" name="Picture 6" descr="From low to high levels of public engagement: &#10;Inform, consult, involve, collaborate, and empower&#10;" title="Spectrum of public engagement">
            <a:extLst>
              <a:ext uri="{FF2B5EF4-FFF2-40B4-BE49-F238E27FC236}">
                <a16:creationId xmlns:a16="http://schemas.microsoft.com/office/drawing/2014/main" id="{5D435442-5F26-7E4F-8227-493907D38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2" y="2691163"/>
            <a:ext cx="8104909" cy="2520893"/>
          </a:xfrm>
          <a:prstGeom prst="rect">
            <a:avLst/>
          </a:prstGeom>
        </p:spPr>
      </p:pic>
    </p:spTree>
    <p:extLst>
      <p:ext uri="{BB962C8B-B14F-4D97-AF65-F5344CB8AC3E}">
        <p14:creationId xmlns:p14="http://schemas.microsoft.com/office/powerpoint/2010/main" val="1998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D115-62DE-F041-A4B6-A05101E30105}"/>
              </a:ext>
            </a:extLst>
          </p:cNvPr>
          <p:cNvSpPr>
            <a:spLocks noGrp="1"/>
          </p:cNvSpPr>
          <p:nvPr>
            <p:ph type="title"/>
          </p:nvPr>
        </p:nvSpPr>
        <p:spPr/>
        <p:txBody>
          <a:bodyPr/>
          <a:lstStyle/>
          <a:p>
            <a:r>
              <a:rPr lang="en-US" dirty="0"/>
              <a:t>What do we know already?</a:t>
            </a:r>
          </a:p>
        </p:txBody>
      </p:sp>
      <p:sp>
        <p:nvSpPr>
          <p:cNvPr id="3" name="Content Placeholder 2">
            <a:extLst>
              <a:ext uri="{FF2B5EF4-FFF2-40B4-BE49-F238E27FC236}">
                <a16:creationId xmlns:a16="http://schemas.microsoft.com/office/drawing/2014/main" id="{6331075E-A982-0B4D-855D-CD8D3DB2DAF1}"/>
              </a:ext>
            </a:extLst>
          </p:cNvPr>
          <p:cNvSpPr>
            <a:spLocks noGrp="1"/>
          </p:cNvSpPr>
          <p:nvPr>
            <p:ph idx="1"/>
          </p:nvPr>
        </p:nvSpPr>
        <p:spPr>
          <a:xfrm>
            <a:off x="1981200" y="1958436"/>
            <a:ext cx="8229600" cy="3539538"/>
          </a:xfrm>
        </p:spPr>
        <p:txBody>
          <a:bodyPr>
            <a:normAutofit/>
          </a:bodyPr>
          <a:lstStyle/>
          <a:p>
            <a:r>
              <a:rPr lang="en-US" dirty="0">
                <a:hlinkClick r:id="rId3"/>
              </a:rPr>
              <a:t>Consensus statement on public involvement and engagement in data-intensive health research</a:t>
            </a:r>
            <a:endParaRPr lang="en-US" dirty="0"/>
          </a:p>
          <a:p>
            <a:r>
              <a:rPr lang="en-US" dirty="0">
                <a:hlinkClick r:id="rId4"/>
              </a:rPr>
              <a:t>Systematic review of public responses to sharing and linking health data</a:t>
            </a:r>
            <a:endParaRPr lang="en-US" dirty="0"/>
          </a:p>
          <a:p>
            <a:r>
              <a:rPr lang="en-US" dirty="0">
                <a:solidFill>
                  <a:schemeClr val="tx1">
                    <a:lumMod val="85000"/>
                    <a:lumOff val="15000"/>
                  </a:schemeClr>
                </a:solidFill>
                <a:hlinkClick r:id="rId5"/>
              </a:rPr>
              <a:t>IPSOS-MORI One Way Mirror report</a:t>
            </a:r>
            <a:endParaRPr lang="en-US" dirty="0">
              <a:solidFill>
                <a:schemeClr val="tx1">
                  <a:lumMod val="85000"/>
                  <a:lumOff val="15000"/>
                </a:schemeClr>
              </a:solidFill>
            </a:endParaRPr>
          </a:p>
          <a:p>
            <a:pPr marL="457200" lvl="1" indent="0">
              <a:buNone/>
            </a:pPr>
            <a:endParaRPr lang="en-US" dirty="0"/>
          </a:p>
          <a:p>
            <a:pPr marL="0" indent="0">
              <a:buNone/>
            </a:pPr>
            <a:r>
              <a:rPr lang="en-US" sz="2400" i="1" dirty="0"/>
              <a:t>Members of the public see health data as an asset that should be used for public benefit, but their support is conditional</a:t>
            </a:r>
            <a:endParaRPr lang="en-US" sz="2400" i="1" strike="sngStrike" dirty="0"/>
          </a:p>
        </p:txBody>
      </p:sp>
    </p:spTree>
    <p:extLst>
      <p:ext uri="{BB962C8B-B14F-4D97-AF65-F5344CB8AC3E}">
        <p14:creationId xmlns:p14="http://schemas.microsoft.com/office/powerpoint/2010/main" val="10526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1692-3C65-6926-799C-DB01047FA42F}"/>
              </a:ext>
            </a:extLst>
          </p:cNvPr>
          <p:cNvSpPr>
            <a:spLocks noGrp="1"/>
          </p:cNvSpPr>
          <p:nvPr>
            <p:ph type="title"/>
          </p:nvPr>
        </p:nvSpPr>
        <p:spPr/>
        <p:txBody>
          <a:bodyPr/>
          <a:lstStyle/>
          <a:p>
            <a:r>
              <a:rPr lang="en-US" dirty="0"/>
              <a:t>This project adds</a:t>
            </a:r>
          </a:p>
        </p:txBody>
      </p:sp>
      <p:sp>
        <p:nvSpPr>
          <p:cNvPr id="3" name="Content Placeholder 2">
            <a:extLst>
              <a:ext uri="{FF2B5EF4-FFF2-40B4-BE49-F238E27FC236}">
                <a16:creationId xmlns:a16="http://schemas.microsoft.com/office/drawing/2014/main" id="{B8935352-228D-23ED-ABE5-32E65E35B22F}"/>
              </a:ext>
            </a:extLst>
          </p:cNvPr>
          <p:cNvSpPr>
            <a:spLocks noGrp="1"/>
          </p:cNvSpPr>
          <p:nvPr>
            <p:ph idx="1"/>
          </p:nvPr>
        </p:nvSpPr>
        <p:spPr>
          <a:xfrm>
            <a:off x="838200" y="2150370"/>
            <a:ext cx="10515600" cy="2557259"/>
          </a:xfrm>
        </p:spPr>
        <p:txBody>
          <a:bodyPr>
            <a:normAutofit fontScale="92500" lnSpcReduction="20000"/>
          </a:bodyPr>
          <a:lstStyle/>
          <a:p>
            <a:pPr marL="0" lvl="0" indent="0">
              <a:buNone/>
            </a:pPr>
            <a:r>
              <a:rPr lang="en-CA" dirty="0"/>
              <a:t>Details that will be helpful to implement a health data strategy including:</a:t>
            </a:r>
          </a:p>
          <a:p>
            <a:pPr lvl="0"/>
            <a:r>
              <a:rPr lang="en-CA" dirty="0"/>
              <a:t>Experienced public and patient advisors’ views about some essential requirements for a use or user of health data to be within social licence;</a:t>
            </a:r>
          </a:p>
          <a:p>
            <a:pPr lvl="0"/>
            <a:r>
              <a:rPr lang="en-CA" dirty="0"/>
              <a:t>Specific examples of health data uses and users that participants agreed are within or outside of social licence;</a:t>
            </a:r>
          </a:p>
          <a:p>
            <a:pPr lvl="0"/>
            <a:r>
              <a:rPr lang="en-US" dirty="0"/>
              <a:t>Non-majority views captured through the project’s inclusive process (see Appendix)</a:t>
            </a:r>
          </a:p>
          <a:p>
            <a:pPr lvl="0"/>
            <a:endParaRPr lang="en-CA" dirty="0"/>
          </a:p>
          <a:p>
            <a:endParaRPr lang="en-US" dirty="0"/>
          </a:p>
        </p:txBody>
      </p:sp>
      <p:sp>
        <p:nvSpPr>
          <p:cNvPr id="4" name="Slide Number Placeholder 3">
            <a:extLst>
              <a:ext uri="{FF2B5EF4-FFF2-40B4-BE49-F238E27FC236}">
                <a16:creationId xmlns:a16="http://schemas.microsoft.com/office/drawing/2014/main" id="{98C7B8DF-1487-CF23-6C9F-3D5C0C5A3D8D}"/>
              </a:ext>
            </a:extLst>
          </p:cNvPr>
          <p:cNvSpPr>
            <a:spLocks noGrp="1"/>
          </p:cNvSpPr>
          <p:nvPr>
            <p:ph type="sldNum" sz="quarter" idx="12"/>
          </p:nvPr>
        </p:nvSpPr>
        <p:spPr/>
        <p:txBody>
          <a:bodyPr/>
          <a:lstStyle/>
          <a:p>
            <a:fld id="{B162B139-E3CC-4B58-B78C-6D3A72812C37}" type="slidenum">
              <a:rPr lang="en-US" smtClean="0"/>
              <a:t>7</a:t>
            </a:fld>
            <a:endParaRPr lang="en-US"/>
          </a:p>
        </p:txBody>
      </p:sp>
    </p:spTree>
    <p:extLst>
      <p:ext uri="{BB962C8B-B14F-4D97-AF65-F5344CB8AC3E}">
        <p14:creationId xmlns:p14="http://schemas.microsoft.com/office/powerpoint/2010/main" val="165804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1184-F690-E668-DC01-57004EC3908A}"/>
              </a:ext>
            </a:extLst>
          </p:cNvPr>
          <p:cNvSpPr>
            <a:spLocks noGrp="1"/>
          </p:cNvSpPr>
          <p:nvPr>
            <p:ph type="title"/>
          </p:nvPr>
        </p:nvSpPr>
        <p:spPr>
          <a:xfrm>
            <a:off x="838199" y="365125"/>
            <a:ext cx="11108961" cy="1325563"/>
          </a:xfrm>
        </p:spPr>
        <p:txBody>
          <a:bodyPr>
            <a:normAutofit/>
          </a:bodyPr>
          <a:lstStyle/>
          <a:p>
            <a:r>
              <a:rPr lang="en-US" sz="4000" dirty="0"/>
              <a:t>Distilled requirements of the public – </a:t>
            </a:r>
            <a:r>
              <a:rPr lang="en-US" sz="3200" i="1" dirty="0"/>
              <a:t>categories and a few examples</a:t>
            </a:r>
            <a:endParaRPr lang="en-US" sz="4000" i="1" dirty="0"/>
          </a:p>
        </p:txBody>
      </p:sp>
      <p:sp>
        <p:nvSpPr>
          <p:cNvPr id="3" name="Content Placeholder 2">
            <a:extLst>
              <a:ext uri="{FF2B5EF4-FFF2-40B4-BE49-F238E27FC236}">
                <a16:creationId xmlns:a16="http://schemas.microsoft.com/office/drawing/2014/main" id="{06EE9B3C-9124-702A-99CB-CADBE9A6D6A2}"/>
              </a:ext>
            </a:extLst>
          </p:cNvPr>
          <p:cNvSpPr>
            <a:spLocks noGrp="1"/>
          </p:cNvSpPr>
          <p:nvPr>
            <p:ph idx="1"/>
          </p:nvPr>
        </p:nvSpPr>
        <p:spPr>
          <a:xfrm>
            <a:off x="838199" y="1825625"/>
            <a:ext cx="11108961" cy="4335332"/>
          </a:xfrm>
        </p:spPr>
        <p:txBody>
          <a:bodyPr>
            <a:noAutofit/>
          </a:bodyPr>
          <a:lstStyle/>
          <a:p>
            <a:r>
              <a:rPr lang="en-US" sz="1800" b="1" dirty="0"/>
              <a:t>Benefits, </a:t>
            </a:r>
            <a:r>
              <a:rPr lang="en-US" sz="1800" dirty="0"/>
              <a:t>e.g</a:t>
            </a:r>
            <a:r>
              <a:rPr lang="en-US" sz="1800" dirty="0" smtClean="0"/>
              <a:t>., Health </a:t>
            </a:r>
            <a:r>
              <a:rPr lang="en-US" sz="1800" dirty="0"/>
              <a:t>data use, sharing, and re-use for public benefit is encouraged (”data aren’t wasted”)</a:t>
            </a:r>
          </a:p>
          <a:p>
            <a:r>
              <a:rPr lang="en-US" sz="1800" b="1" dirty="0"/>
              <a:t>Commercial </a:t>
            </a:r>
            <a:r>
              <a:rPr lang="en-US" sz="1800" b="1" dirty="0" smtClean="0"/>
              <a:t>organizations, </a:t>
            </a:r>
            <a:r>
              <a:rPr lang="en-US" sz="1800" dirty="0"/>
              <a:t>e.g., </a:t>
            </a:r>
            <a:r>
              <a:rPr lang="en-CA" sz="1800" dirty="0"/>
              <a:t>There are additional safeguards, conditions, and protections when any commercial organization uses, shares, or re-uses health data </a:t>
            </a:r>
            <a:endParaRPr lang="en-US" sz="1800" dirty="0"/>
          </a:p>
          <a:p>
            <a:r>
              <a:rPr lang="en-US" sz="1800" b="1" dirty="0"/>
              <a:t>Equity and Fairness, </a:t>
            </a:r>
            <a:r>
              <a:rPr lang="en-US" sz="1800" dirty="0"/>
              <a:t>e.g., </a:t>
            </a:r>
            <a:r>
              <a:rPr lang="en-CA" sz="1800" dirty="0"/>
              <a:t>Health data are not used in ways that create stigma or discriminate against groups </a:t>
            </a:r>
            <a:endParaRPr lang="en-US" sz="1800" dirty="0"/>
          </a:p>
          <a:p>
            <a:r>
              <a:rPr lang="en-US" sz="1800" b="1" dirty="0"/>
              <a:t>Governance and Oversight, </a:t>
            </a:r>
            <a:r>
              <a:rPr lang="en-US" sz="1800" dirty="0"/>
              <a:t>e.g., </a:t>
            </a:r>
            <a:r>
              <a:rPr lang="en-CA" sz="1800" dirty="0"/>
              <a:t>The intended beneficiaries are involved in decisions about how health data are used, shared, or re-used </a:t>
            </a:r>
            <a:endParaRPr lang="en-US" sz="1800" dirty="0"/>
          </a:p>
          <a:p>
            <a:r>
              <a:rPr lang="en-US" sz="1800" b="1" dirty="0"/>
              <a:t>Personal Control and Involvement, </a:t>
            </a:r>
            <a:r>
              <a:rPr lang="en-US" sz="1800" dirty="0"/>
              <a:t>e.g., </a:t>
            </a:r>
            <a:r>
              <a:rPr lang="en-CA" sz="1800" dirty="0"/>
              <a:t>People (and caregivers that they authorize) can access health data compiled about them in a usable format (e.g., one that can be read by a computer or electronic device) </a:t>
            </a:r>
            <a:endParaRPr lang="en-US" sz="1800" dirty="0"/>
          </a:p>
          <a:p>
            <a:r>
              <a:rPr lang="en-US" sz="1800" b="1" dirty="0"/>
              <a:t>Privacy and Security, </a:t>
            </a:r>
            <a:r>
              <a:rPr lang="en-US" sz="1800" dirty="0"/>
              <a:t>e.g., </a:t>
            </a:r>
            <a:r>
              <a:rPr lang="en-CA" sz="1800" dirty="0"/>
              <a:t>Cybersecurity and other safeguards are in place to protect all health data, including de-identified data and anonymized data </a:t>
            </a:r>
            <a:endParaRPr lang="en-US" sz="1800" dirty="0"/>
          </a:p>
          <a:p>
            <a:r>
              <a:rPr lang="en-US" sz="1800" b="1" dirty="0"/>
              <a:t>Transparency, </a:t>
            </a:r>
            <a:r>
              <a:rPr lang="en-US" sz="1800" dirty="0"/>
              <a:t>e.g., </a:t>
            </a:r>
            <a:r>
              <a:rPr lang="en-CA" sz="1800" dirty="0"/>
              <a:t>There is transparent and plain language about when, how, why and with whom health data are used, shared, or re-used without the consent of the data subjects </a:t>
            </a:r>
            <a:endParaRPr lang="en-US" sz="1800" dirty="0"/>
          </a:p>
        </p:txBody>
      </p:sp>
      <p:sp>
        <p:nvSpPr>
          <p:cNvPr id="4" name="Slide Number Placeholder 3">
            <a:extLst>
              <a:ext uri="{FF2B5EF4-FFF2-40B4-BE49-F238E27FC236}">
                <a16:creationId xmlns:a16="http://schemas.microsoft.com/office/drawing/2014/main" id="{530B8A81-B805-C16C-E589-4EE53FC67CB0}"/>
              </a:ext>
            </a:extLst>
          </p:cNvPr>
          <p:cNvSpPr>
            <a:spLocks noGrp="1"/>
          </p:cNvSpPr>
          <p:nvPr>
            <p:ph type="sldNum" sz="quarter" idx="12"/>
          </p:nvPr>
        </p:nvSpPr>
        <p:spPr/>
        <p:txBody>
          <a:bodyPr/>
          <a:lstStyle/>
          <a:p>
            <a:fld id="{B162B139-E3CC-4B58-B78C-6D3A72812C37}" type="slidenum">
              <a:rPr lang="en-US" smtClean="0"/>
              <a:t>8</a:t>
            </a:fld>
            <a:endParaRPr lang="en-US"/>
          </a:p>
        </p:txBody>
      </p:sp>
    </p:spTree>
    <p:extLst>
      <p:ext uri="{BB962C8B-B14F-4D97-AF65-F5344CB8AC3E}">
        <p14:creationId xmlns:p14="http://schemas.microsoft.com/office/powerpoint/2010/main" val="390128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5DE3-8C78-6A5B-ACAF-AE30921123E3}"/>
              </a:ext>
            </a:extLst>
          </p:cNvPr>
          <p:cNvSpPr>
            <a:spLocks noGrp="1"/>
          </p:cNvSpPr>
          <p:nvPr>
            <p:ph type="title"/>
          </p:nvPr>
        </p:nvSpPr>
        <p:spPr/>
        <p:txBody>
          <a:bodyPr/>
          <a:lstStyle/>
          <a:p>
            <a:r>
              <a:rPr lang="en-US" dirty="0"/>
              <a:t>Expansions / additions </a:t>
            </a:r>
            <a:r>
              <a:rPr lang="en-US" dirty="0" smtClean="0"/>
              <a:t>from patient and </a:t>
            </a:r>
            <a:r>
              <a:rPr lang="en-US" dirty="0"/>
              <a:t>public advisors</a:t>
            </a:r>
          </a:p>
        </p:txBody>
      </p:sp>
      <p:sp>
        <p:nvSpPr>
          <p:cNvPr id="3" name="Content Placeholder 2">
            <a:extLst>
              <a:ext uri="{FF2B5EF4-FFF2-40B4-BE49-F238E27FC236}">
                <a16:creationId xmlns:a16="http://schemas.microsoft.com/office/drawing/2014/main" id="{5B0AF69D-EC2C-3FE1-C162-819B8D2E45D0}"/>
              </a:ext>
            </a:extLst>
          </p:cNvPr>
          <p:cNvSpPr>
            <a:spLocks noGrp="1"/>
          </p:cNvSpPr>
          <p:nvPr>
            <p:ph idx="1"/>
          </p:nvPr>
        </p:nvSpPr>
        <p:spPr>
          <a:xfrm>
            <a:off x="838200" y="1690688"/>
            <a:ext cx="10515600" cy="4124238"/>
          </a:xfrm>
        </p:spPr>
        <p:txBody>
          <a:bodyPr>
            <a:normAutofit fontScale="92500"/>
          </a:bodyPr>
          <a:lstStyle/>
          <a:p>
            <a:pPr lvl="0"/>
            <a:r>
              <a:rPr lang="en-CA" b="1" dirty="0"/>
              <a:t>Full agreement on some examples of uses and users </a:t>
            </a:r>
            <a:r>
              <a:rPr lang="en-CA" b="1" dirty="0" smtClean="0"/>
              <a:t>of health data that </a:t>
            </a:r>
            <a:r>
              <a:rPr lang="en-CA" b="1" dirty="0"/>
              <a:t>are within social licence:</a:t>
            </a:r>
            <a:r>
              <a:rPr lang="en-CA" dirty="0"/>
              <a:t> </a:t>
            </a:r>
          </a:p>
          <a:p>
            <a:pPr lvl="1"/>
            <a:r>
              <a:rPr lang="en-CA" dirty="0"/>
              <a:t>Health data used by healthcare practitioners to directly improve the healthcare decisions and services provided to a patient.</a:t>
            </a:r>
            <a:endParaRPr lang="en-CA" sz="1600" dirty="0"/>
          </a:p>
          <a:p>
            <a:pPr lvl="1"/>
            <a:r>
              <a:rPr lang="en-CA" dirty="0"/>
              <a:t>Health data used by governments, health care facilities, or health system administrators to understand and improve health care and the health care system.</a:t>
            </a:r>
            <a:endParaRPr lang="en-CA" sz="2000" dirty="0"/>
          </a:p>
          <a:p>
            <a:pPr lvl="1"/>
            <a:r>
              <a:rPr lang="en-CA" dirty="0"/>
              <a:t>Health data used by university-based researchers to understand the drivers of disease and wellbeing.</a:t>
            </a:r>
            <a:endParaRPr lang="en-CA" sz="2000" dirty="0"/>
          </a:p>
          <a:p>
            <a:pPr lvl="0"/>
            <a:r>
              <a:rPr lang="en-CA" b="1" dirty="0"/>
              <a:t>No consensus on any examples </a:t>
            </a:r>
            <a:r>
              <a:rPr lang="en-CA" b="1" dirty="0" smtClean="0"/>
              <a:t>of uses and users like:</a:t>
            </a:r>
            <a:endParaRPr lang="en-CA" b="1" dirty="0"/>
          </a:p>
          <a:p>
            <a:pPr lvl="1"/>
            <a:r>
              <a:rPr lang="en-CA" dirty="0"/>
              <a:t>Companies using health data</a:t>
            </a:r>
          </a:p>
          <a:p>
            <a:pPr lvl="1"/>
            <a:r>
              <a:rPr lang="en-CA" dirty="0"/>
              <a:t>Uses of health data about systemically marginalized populations</a:t>
            </a:r>
            <a:endParaRPr lang="en-US" dirty="0"/>
          </a:p>
        </p:txBody>
      </p:sp>
      <p:sp>
        <p:nvSpPr>
          <p:cNvPr id="4" name="Slide Number Placeholder 3">
            <a:extLst>
              <a:ext uri="{FF2B5EF4-FFF2-40B4-BE49-F238E27FC236}">
                <a16:creationId xmlns:a16="http://schemas.microsoft.com/office/drawing/2014/main" id="{85AB4BDB-B579-4C2F-65A3-85CEDEEA3719}"/>
              </a:ext>
            </a:extLst>
          </p:cNvPr>
          <p:cNvSpPr>
            <a:spLocks noGrp="1"/>
          </p:cNvSpPr>
          <p:nvPr>
            <p:ph type="sldNum" sz="quarter" idx="12"/>
          </p:nvPr>
        </p:nvSpPr>
        <p:spPr/>
        <p:txBody>
          <a:bodyPr/>
          <a:lstStyle/>
          <a:p>
            <a:fld id="{B162B139-E3CC-4B58-B78C-6D3A72812C37}" type="slidenum">
              <a:rPr lang="en-US" smtClean="0"/>
              <a:t>9</a:t>
            </a:fld>
            <a:endParaRPr lang="en-US"/>
          </a:p>
        </p:txBody>
      </p:sp>
    </p:spTree>
    <p:extLst>
      <p:ext uri="{BB962C8B-B14F-4D97-AF65-F5344CB8AC3E}">
        <p14:creationId xmlns:p14="http://schemas.microsoft.com/office/powerpoint/2010/main" val="1752485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RN Canada SlideDeck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87570F-F5EB-41D0-8F7D-D27467534980}" vid="{BF220DA0-237E-4C0B-9247-0CFDA6C8A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FB5465CA224642B840D97090538ECD" ma:contentTypeVersion="12" ma:contentTypeDescription="Create a new document." ma:contentTypeScope="" ma:versionID="a53582731b5e1d41f074caae539d425e">
  <xsd:schema xmlns:xsd="http://www.w3.org/2001/XMLSchema" xmlns:xs="http://www.w3.org/2001/XMLSchema" xmlns:p="http://schemas.microsoft.com/office/2006/metadata/properties" xmlns:ns3="c1ffa82f-e9b0-464f-8274-7bc29a2d2c0b" xmlns:ns4="12404926-4a78-4339-a0a0-9caaa4db391c" targetNamespace="http://schemas.microsoft.com/office/2006/metadata/properties" ma:root="true" ma:fieldsID="5ff4e1be6630a03aa74a3a815e9eb1c2" ns3:_="" ns4:_="">
    <xsd:import namespace="c1ffa82f-e9b0-464f-8274-7bc29a2d2c0b"/>
    <xsd:import namespace="12404926-4a78-4339-a0a0-9caaa4db39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fa82f-e9b0-464f-8274-7bc29a2d2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404926-4a78-4339-a0a0-9caaa4db39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2BB0B-CD6E-4F56-844F-D20F4612D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fa82f-e9b0-464f-8274-7bc29a2d2c0b"/>
    <ds:schemaRef ds:uri="12404926-4a78-4339-a0a0-9caaa4db3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5E6886-0F4A-452D-83D0-382363326D69}">
  <ds:schemaRefs>
    <ds:schemaRef ds:uri="http://schemas.microsoft.com/office/2006/metadata/properties"/>
    <ds:schemaRef ds:uri="c1ffa82f-e9b0-464f-8274-7bc29a2d2c0b"/>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12404926-4a78-4339-a0a0-9caaa4db391c"/>
    <ds:schemaRef ds:uri="http://www.w3.org/XML/1998/namespace"/>
  </ds:schemaRefs>
</ds:datastoreItem>
</file>

<file path=customXml/itemProps3.xml><?xml version="1.0" encoding="utf-8"?>
<ds:datastoreItem xmlns:ds="http://schemas.openxmlformats.org/officeDocument/2006/customXml" ds:itemID="{F27ED302-6D98-459D-BE00-3855DA5280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HDRN Canada SlideDeck Template</Template>
  <TotalTime>237</TotalTime>
  <Words>1229</Words>
  <Application>Microsoft Office PowerPoint</Application>
  <PresentationFormat>Widescreen</PresentationFormat>
  <Paragraphs>83</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HDRN Canada SlideDeck Template</vt:lpstr>
      <vt:lpstr>Advancing public trust, data literacy and social licence</vt:lpstr>
      <vt:lpstr>Overview</vt:lpstr>
      <vt:lpstr>Acknowledgements</vt:lpstr>
      <vt:lpstr>Some definitions</vt:lpstr>
      <vt:lpstr>Some definitions (cont.)</vt:lpstr>
      <vt:lpstr>What do we know already?</vt:lpstr>
      <vt:lpstr>This project adds</vt:lpstr>
      <vt:lpstr>Distilled requirements of the public – categories and a few examples</vt:lpstr>
      <vt:lpstr>Expansions / additions from patient and public advisors</vt:lpstr>
      <vt:lpstr>Implications</vt:lpstr>
      <vt:lpstr>A few final notes</vt:lpstr>
      <vt:lpstr>Thank you</vt:lpstr>
      <vt:lpstr>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public trust, data literacy and social license</dc:title>
  <dc:creator>McGrail, Kimberlyn</dc:creator>
  <cp:lastModifiedBy>Burt, Julia Elizabeth</cp:lastModifiedBy>
  <cp:revision>18</cp:revision>
  <cp:lastPrinted>2020-11-24T16:52:59Z</cp:lastPrinted>
  <dcterms:created xsi:type="dcterms:W3CDTF">2022-07-21T00:04:44Z</dcterms:created>
  <dcterms:modified xsi:type="dcterms:W3CDTF">2022-12-12T14:41:52Z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0x0101005CFB5465CA224642B840D97090538ECD</vt:lpwstr>
  </property>
</Properties>
</file>